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docProps/custom.xml" ContentType="application/vnd.openxmlformats-officedocument.custom-properties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Default Extension="vml" ContentType="application/vnd.openxmlformats-officedocument.vmlDrawing"/>
  <Override PartName="/ppt/diagrams/layout2.xml" ContentType="application/vnd.openxmlformats-officedocument.drawingml.diagram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diagrams/quickStyle1.xml" ContentType="application/vnd.openxmlformats-officedocument.drawingml.diagramStyl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1.xml" ContentType="application/vnd.openxmlformats-officedocument.presentationml.notesSlide+xml"/>
  <Override PartName="/ppt/slides/slide98.xml" ContentType="application/vnd.openxmlformats-officedocument.presentationml.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76" r:id="rId2"/>
    <p:sldMasterId id="2147483677" r:id="rId3"/>
    <p:sldMasterId id="2147483680" r:id="rId4"/>
  </p:sldMasterIdLst>
  <p:notesMasterIdLst>
    <p:notesMasterId r:id="rId110"/>
  </p:notesMasterIdLst>
  <p:sldIdLst>
    <p:sldId id="262" r:id="rId5"/>
    <p:sldId id="263" r:id="rId6"/>
    <p:sldId id="368" r:id="rId7"/>
    <p:sldId id="269" r:id="rId8"/>
    <p:sldId id="270" r:id="rId9"/>
    <p:sldId id="326" r:id="rId10"/>
    <p:sldId id="271" r:id="rId11"/>
    <p:sldId id="328" r:id="rId12"/>
    <p:sldId id="327" r:id="rId13"/>
    <p:sldId id="265" r:id="rId14"/>
    <p:sldId id="266" r:id="rId15"/>
    <p:sldId id="362" r:id="rId16"/>
    <p:sldId id="363" r:id="rId17"/>
    <p:sldId id="364" r:id="rId18"/>
    <p:sldId id="365" r:id="rId19"/>
    <p:sldId id="366" r:id="rId20"/>
    <p:sldId id="367" r:id="rId21"/>
    <p:sldId id="325" r:id="rId22"/>
    <p:sldId id="322" r:id="rId23"/>
    <p:sldId id="323" r:id="rId24"/>
    <p:sldId id="324" r:id="rId25"/>
    <p:sldId id="373" r:id="rId26"/>
    <p:sldId id="273" r:id="rId27"/>
    <p:sldId id="329" r:id="rId28"/>
    <p:sldId id="330" r:id="rId29"/>
    <p:sldId id="331" r:id="rId30"/>
    <p:sldId id="332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369" r:id="rId49"/>
    <p:sldId id="370" r:id="rId50"/>
    <p:sldId id="371" r:id="rId51"/>
    <p:sldId id="372" r:id="rId52"/>
    <p:sldId id="295" r:id="rId53"/>
    <p:sldId id="296" r:id="rId54"/>
    <p:sldId id="297" r:id="rId55"/>
    <p:sldId id="298" r:id="rId56"/>
    <p:sldId id="299" r:id="rId57"/>
    <p:sldId id="300" r:id="rId58"/>
    <p:sldId id="301" r:id="rId59"/>
    <p:sldId id="302" r:id="rId60"/>
    <p:sldId id="303" r:id="rId61"/>
    <p:sldId id="304" r:id="rId62"/>
    <p:sldId id="305" r:id="rId63"/>
    <p:sldId id="306" r:id="rId64"/>
    <p:sldId id="307" r:id="rId65"/>
    <p:sldId id="308" r:id="rId66"/>
    <p:sldId id="309" r:id="rId67"/>
    <p:sldId id="310" r:id="rId68"/>
    <p:sldId id="311" r:id="rId69"/>
    <p:sldId id="312" r:id="rId70"/>
    <p:sldId id="313" r:id="rId71"/>
    <p:sldId id="314" r:id="rId72"/>
    <p:sldId id="333" r:id="rId73"/>
    <p:sldId id="315" r:id="rId74"/>
    <p:sldId id="316" r:id="rId75"/>
    <p:sldId id="334" r:id="rId76"/>
    <p:sldId id="320" r:id="rId77"/>
    <p:sldId id="336" r:id="rId78"/>
    <p:sldId id="321" r:id="rId79"/>
    <p:sldId id="338" r:id="rId80"/>
    <p:sldId id="339" r:id="rId81"/>
    <p:sldId id="340" r:id="rId82"/>
    <p:sldId id="335" r:id="rId83"/>
    <p:sldId id="352" r:id="rId84"/>
    <p:sldId id="353" r:id="rId85"/>
    <p:sldId id="354" r:id="rId86"/>
    <p:sldId id="355" r:id="rId87"/>
    <p:sldId id="356" r:id="rId88"/>
    <p:sldId id="357" r:id="rId89"/>
    <p:sldId id="358" r:id="rId90"/>
    <p:sldId id="359" r:id="rId91"/>
    <p:sldId id="360" r:id="rId92"/>
    <p:sldId id="361" r:id="rId93"/>
    <p:sldId id="348" r:id="rId94"/>
    <p:sldId id="384" r:id="rId95"/>
    <p:sldId id="374" r:id="rId96"/>
    <p:sldId id="375" r:id="rId97"/>
    <p:sldId id="376" r:id="rId98"/>
    <p:sldId id="377" r:id="rId99"/>
    <p:sldId id="378" r:id="rId100"/>
    <p:sldId id="379" r:id="rId101"/>
    <p:sldId id="380" r:id="rId102"/>
    <p:sldId id="381" r:id="rId103"/>
    <p:sldId id="382" r:id="rId104"/>
    <p:sldId id="383" r:id="rId105"/>
    <p:sldId id="275" r:id="rId106"/>
    <p:sldId id="276" r:id="rId107"/>
    <p:sldId id="277" r:id="rId108"/>
    <p:sldId id="268" r:id="rId109"/>
  </p:sldIdLst>
  <p:sldSz cx="9144000" cy="5143500" type="screen16x9"/>
  <p:notesSz cx="6858000" cy="9144000"/>
  <p:defaultTextStyle>
    <a:defPPr>
      <a:defRPr lang="zh-CN"/>
    </a:defPPr>
    <a:lvl1pPr algn="l" defTabSz="457200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Arial" pitchFamily="34" charset="0"/>
      </a:defRPr>
    </a:lvl1pPr>
    <a:lvl2pPr marL="457200" algn="l" defTabSz="457200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Arial" pitchFamily="34" charset="0"/>
      </a:defRPr>
    </a:lvl2pPr>
    <a:lvl3pPr marL="914400" algn="l" defTabSz="457200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Arial" pitchFamily="34" charset="0"/>
      </a:defRPr>
    </a:lvl3pPr>
    <a:lvl4pPr marL="1371600" algn="l" defTabSz="457200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Arial" pitchFamily="34" charset="0"/>
      </a:defRPr>
    </a:lvl4pPr>
    <a:lvl5pPr marL="1828800" algn="l" defTabSz="457200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</p:showPr>
  <p:clrMru>
    <a:srgbClr val="008FD4"/>
    <a:srgbClr val="5ACBF5"/>
    <a:srgbClr val="8CC63E"/>
    <a:srgbClr val="0070B1"/>
    <a:srgbClr val="00ABBD"/>
    <a:srgbClr val="00AEEF"/>
    <a:srgbClr val="0089CF"/>
    <a:srgbClr val="005BAA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/>
    <p:restoredTop sz="77249" autoAdjust="0"/>
  </p:normalViewPr>
  <p:slideViewPr>
    <p:cSldViewPr snapToGrid="0" snapToObjects="1">
      <p:cViewPr varScale="1">
        <p:scale>
          <a:sx n="103" d="100"/>
          <a:sy n="103" d="100"/>
        </p:scale>
        <p:origin x="-390" y="-4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slide" Target="slides/slide98.xml"/><Relationship Id="rId110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13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033E3C-23EB-4963-94D5-7FB1866E02DB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04E4089-2898-4CE6-A234-DF9800EAAE75}">
      <dgm:prSet phldrT="[文本]" custT="1"/>
      <dgm:spPr/>
      <dgm:t>
        <a:bodyPr/>
        <a:lstStyle/>
        <a:p>
          <a:r>
            <a:rPr lang="en-US" altLang="zh-CN" sz="1800" dirty="0"/>
            <a:t>1</a:t>
          </a:r>
          <a:endParaRPr lang="zh-CN" altLang="en-US" sz="1800" dirty="0"/>
        </a:p>
      </dgm:t>
    </dgm:pt>
    <dgm:pt modelId="{273A379A-2B73-4E45-8FE5-7C9967D43CB7}" type="parTrans" cxnId="{2C05F1F7-89B4-4101-A8D3-F65C4051F4DA}">
      <dgm:prSet/>
      <dgm:spPr/>
      <dgm:t>
        <a:bodyPr/>
        <a:lstStyle/>
        <a:p>
          <a:endParaRPr lang="zh-CN" altLang="en-US" sz="1800"/>
        </a:p>
      </dgm:t>
    </dgm:pt>
    <dgm:pt modelId="{B1423EFF-DAAA-4AEC-AD11-E949AE17B5B2}" type="sibTrans" cxnId="{2C05F1F7-89B4-4101-A8D3-F65C4051F4DA}">
      <dgm:prSet/>
      <dgm:spPr/>
      <dgm:t>
        <a:bodyPr/>
        <a:lstStyle/>
        <a:p>
          <a:endParaRPr lang="zh-CN" altLang="en-US" sz="1800"/>
        </a:p>
      </dgm:t>
    </dgm:pt>
    <dgm:pt modelId="{F589CFAE-B284-4919-B0FB-FAEC6501560F}">
      <dgm:prSet phldrT="[文本]" custT="1"/>
      <dgm:spPr/>
      <dgm:t>
        <a:bodyPr/>
        <a:lstStyle/>
        <a:p>
          <a:r>
            <a:rPr lang="zh-CN" altLang="en-US" sz="1800" dirty="0"/>
            <a:t>升级备节点</a:t>
          </a:r>
        </a:p>
      </dgm:t>
    </dgm:pt>
    <dgm:pt modelId="{F6EDD8EF-8EF0-421D-8F14-38D29F83E02C}" type="parTrans" cxnId="{9C5AA10D-EB14-4212-8445-CB34BBEF8E32}">
      <dgm:prSet/>
      <dgm:spPr/>
      <dgm:t>
        <a:bodyPr/>
        <a:lstStyle/>
        <a:p>
          <a:endParaRPr lang="zh-CN" altLang="en-US" sz="1800"/>
        </a:p>
      </dgm:t>
    </dgm:pt>
    <dgm:pt modelId="{D7841C0B-855C-4B4B-BF57-26DB10F14C5F}" type="sibTrans" cxnId="{9C5AA10D-EB14-4212-8445-CB34BBEF8E32}">
      <dgm:prSet/>
      <dgm:spPr/>
      <dgm:t>
        <a:bodyPr/>
        <a:lstStyle/>
        <a:p>
          <a:endParaRPr lang="zh-CN" altLang="en-US" sz="1800"/>
        </a:p>
      </dgm:t>
    </dgm:pt>
    <dgm:pt modelId="{8DD4FA99-654A-4BF6-AFFF-0D92952DB3E1}">
      <dgm:prSet phldrT="[文本]" custT="1"/>
      <dgm:spPr/>
      <dgm:t>
        <a:bodyPr/>
        <a:lstStyle/>
        <a:p>
          <a:r>
            <a:rPr lang="en-US" altLang="zh-CN" sz="1800" dirty="0"/>
            <a:t>2</a:t>
          </a:r>
          <a:endParaRPr lang="zh-CN" altLang="en-US" sz="1800" dirty="0"/>
        </a:p>
      </dgm:t>
    </dgm:pt>
    <dgm:pt modelId="{93D0C1D2-8A49-4C76-80B2-0DBC157200B3}" type="parTrans" cxnId="{FFF65B5C-62BB-4C6E-9E13-C32805F1D443}">
      <dgm:prSet/>
      <dgm:spPr/>
      <dgm:t>
        <a:bodyPr/>
        <a:lstStyle/>
        <a:p>
          <a:endParaRPr lang="zh-CN" altLang="en-US" sz="1800"/>
        </a:p>
      </dgm:t>
    </dgm:pt>
    <dgm:pt modelId="{338E66BE-4884-4508-9DBE-743B1FE4EBAB}" type="sibTrans" cxnId="{FFF65B5C-62BB-4C6E-9E13-C32805F1D443}">
      <dgm:prSet/>
      <dgm:spPr/>
      <dgm:t>
        <a:bodyPr/>
        <a:lstStyle/>
        <a:p>
          <a:endParaRPr lang="zh-CN" altLang="en-US" sz="1800"/>
        </a:p>
      </dgm:t>
    </dgm:pt>
    <dgm:pt modelId="{4C85EA80-167A-46DB-8145-B788EC3D1AC9}">
      <dgm:prSet phldrT="[文本]" custT="1"/>
      <dgm:spPr/>
      <dgm:t>
        <a:bodyPr/>
        <a:lstStyle/>
        <a:p>
          <a:r>
            <a:rPr lang="zh-CN" altLang="en-US" sz="1800" dirty="0" smtClean="0"/>
            <a:t>主备倒换</a:t>
          </a:r>
          <a:endParaRPr lang="zh-CN" altLang="en-US" sz="1800" dirty="0"/>
        </a:p>
      </dgm:t>
    </dgm:pt>
    <dgm:pt modelId="{BCB5A5A0-1D67-460E-895B-52A4027AC435}" type="parTrans" cxnId="{B725ED65-4764-42CB-AD8E-12A746B918A0}">
      <dgm:prSet/>
      <dgm:spPr/>
      <dgm:t>
        <a:bodyPr/>
        <a:lstStyle/>
        <a:p>
          <a:endParaRPr lang="zh-CN" altLang="en-US" sz="1800"/>
        </a:p>
      </dgm:t>
    </dgm:pt>
    <dgm:pt modelId="{A57D49A8-0AE6-4D52-9842-4F8243FC970B}" type="sibTrans" cxnId="{B725ED65-4764-42CB-AD8E-12A746B918A0}">
      <dgm:prSet/>
      <dgm:spPr/>
      <dgm:t>
        <a:bodyPr/>
        <a:lstStyle/>
        <a:p>
          <a:endParaRPr lang="zh-CN" altLang="en-US" sz="1800"/>
        </a:p>
      </dgm:t>
    </dgm:pt>
    <dgm:pt modelId="{26D8AA9C-32F3-4E9A-A7B0-6C2E2BFE54EF}">
      <dgm:prSet phldrT="[文本]" custT="1"/>
      <dgm:spPr/>
      <dgm:t>
        <a:bodyPr/>
        <a:lstStyle/>
        <a:p>
          <a:r>
            <a:rPr lang="zh-CN" altLang="en-US" sz="1800" dirty="0"/>
            <a:t>升级原主节点</a:t>
          </a:r>
        </a:p>
      </dgm:t>
    </dgm:pt>
    <dgm:pt modelId="{7B4D99DC-A6D1-4FF4-A57F-45237C51E626}" type="parTrans" cxnId="{865FDC58-8710-41ED-8B2D-5CA187EDC8DF}">
      <dgm:prSet/>
      <dgm:spPr/>
      <dgm:t>
        <a:bodyPr/>
        <a:lstStyle/>
        <a:p>
          <a:endParaRPr lang="zh-CN" altLang="en-US" sz="1800"/>
        </a:p>
      </dgm:t>
    </dgm:pt>
    <dgm:pt modelId="{749223D4-4869-44E2-90A8-EE4674B3BDDC}" type="sibTrans" cxnId="{865FDC58-8710-41ED-8B2D-5CA187EDC8DF}">
      <dgm:prSet/>
      <dgm:spPr/>
      <dgm:t>
        <a:bodyPr/>
        <a:lstStyle/>
        <a:p>
          <a:endParaRPr lang="zh-CN" altLang="en-US" sz="1800"/>
        </a:p>
      </dgm:t>
    </dgm:pt>
    <dgm:pt modelId="{E75898D8-9C25-4EC1-9313-7AF301695DD2}">
      <dgm:prSet phldrT="[文本]" custT="1"/>
      <dgm:spPr/>
      <dgm:t>
        <a:bodyPr/>
        <a:lstStyle/>
        <a:p>
          <a:r>
            <a:rPr lang="en-US" altLang="zh-CN" sz="1800" dirty="0"/>
            <a:t>3</a:t>
          </a:r>
          <a:endParaRPr lang="zh-CN" altLang="en-US" sz="1800" dirty="0"/>
        </a:p>
      </dgm:t>
    </dgm:pt>
    <dgm:pt modelId="{17A83281-3F15-46E5-9C05-1F6EA7A29D56}" type="sibTrans" cxnId="{4D530BFE-7F08-4997-AFF5-DDF9B64ABA24}">
      <dgm:prSet/>
      <dgm:spPr/>
      <dgm:t>
        <a:bodyPr/>
        <a:lstStyle/>
        <a:p>
          <a:endParaRPr lang="zh-CN" altLang="en-US" sz="1800"/>
        </a:p>
      </dgm:t>
    </dgm:pt>
    <dgm:pt modelId="{9E36F51B-951F-4E9B-99B5-38EBF2E19A74}" type="parTrans" cxnId="{4D530BFE-7F08-4997-AFF5-DDF9B64ABA24}">
      <dgm:prSet/>
      <dgm:spPr/>
      <dgm:t>
        <a:bodyPr/>
        <a:lstStyle/>
        <a:p>
          <a:endParaRPr lang="zh-CN" altLang="en-US" sz="1800"/>
        </a:p>
      </dgm:t>
    </dgm:pt>
    <dgm:pt modelId="{584122C6-8743-49CD-AD54-D5CA84AEA7AE}" type="pres">
      <dgm:prSet presAssocID="{E4033E3C-23EB-4963-94D5-7FB1866E02DB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B49C886-9719-4DCF-941F-7D1E1E163F8A}" type="pres">
      <dgm:prSet presAssocID="{204E4089-2898-4CE6-A234-DF9800EAAE75}" presName="composite" presStyleCnt="0"/>
      <dgm:spPr/>
    </dgm:pt>
    <dgm:pt modelId="{6A79F4B3-E7EB-4CCB-AAC4-3C36B6DA4C37}" type="pres">
      <dgm:prSet presAssocID="{204E4089-2898-4CE6-A234-DF9800EAAE75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56563E5-5DEA-4A13-9641-58A250836796}" type="pres">
      <dgm:prSet presAssocID="{204E4089-2898-4CE6-A234-DF9800EAAE75}" presName="descendantText" presStyleLbl="alignAcc1" presStyleIdx="0" presStyleCnt="3" custLinFactNeighborX="-728" custLinFactNeighborY="-41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C567B78-524E-47DB-A03C-1134AF6DBBD8}" type="pres">
      <dgm:prSet presAssocID="{B1423EFF-DAAA-4AEC-AD11-E949AE17B5B2}" presName="sp" presStyleCnt="0"/>
      <dgm:spPr/>
    </dgm:pt>
    <dgm:pt modelId="{22C3D47A-C968-481E-80B9-CBC92028E942}" type="pres">
      <dgm:prSet presAssocID="{8DD4FA99-654A-4BF6-AFFF-0D92952DB3E1}" presName="composite" presStyleCnt="0"/>
      <dgm:spPr/>
    </dgm:pt>
    <dgm:pt modelId="{0008175A-9306-41DD-8C60-53F09FE71AAF}" type="pres">
      <dgm:prSet presAssocID="{8DD4FA99-654A-4BF6-AFFF-0D92952DB3E1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1BD714E-F5A5-47C7-BA85-A79ADFD3E7ED}" type="pres">
      <dgm:prSet presAssocID="{8DD4FA99-654A-4BF6-AFFF-0D92952DB3E1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69F9058-F74C-45FA-B0F4-58CDD7AB2E3B}" type="pres">
      <dgm:prSet presAssocID="{338E66BE-4884-4508-9DBE-743B1FE4EBAB}" presName="sp" presStyleCnt="0"/>
      <dgm:spPr/>
    </dgm:pt>
    <dgm:pt modelId="{27DF6324-7BF5-435A-8429-9F2F4D8E7389}" type="pres">
      <dgm:prSet presAssocID="{E75898D8-9C25-4EC1-9313-7AF301695DD2}" presName="composite" presStyleCnt="0"/>
      <dgm:spPr/>
    </dgm:pt>
    <dgm:pt modelId="{5DD1FAFE-3474-49EA-AE01-DFDC5D405F06}" type="pres">
      <dgm:prSet presAssocID="{E75898D8-9C25-4EC1-9313-7AF301695DD2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00DE04D-929D-4C58-BE55-83E86DBA9B52}" type="pres">
      <dgm:prSet presAssocID="{E75898D8-9C25-4EC1-9313-7AF301695DD2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65FDC58-8710-41ED-8B2D-5CA187EDC8DF}" srcId="{E75898D8-9C25-4EC1-9313-7AF301695DD2}" destId="{26D8AA9C-32F3-4E9A-A7B0-6C2E2BFE54EF}" srcOrd="0" destOrd="0" parTransId="{7B4D99DC-A6D1-4FF4-A57F-45237C51E626}" sibTransId="{749223D4-4869-44E2-90A8-EE4674B3BDDC}"/>
    <dgm:cxn modelId="{47CBE61E-1E44-483B-8DD4-1A9B891B7DBC}" type="presOf" srcId="{F589CFAE-B284-4919-B0FB-FAEC6501560F}" destId="{256563E5-5DEA-4A13-9641-58A250836796}" srcOrd="0" destOrd="0" presId="urn:microsoft.com/office/officeart/2005/8/layout/chevron2"/>
    <dgm:cxn modelId="{860131CF-5C07-416E-AC21-86AD2CCEF0E2}" type="presOf" srcId="{E4033E3C-23EB-4963-94D5-7FB1866E02DB}" destId="{584122C6-8743-49CD-AD54-D5CA84AEA7AE}" srcOrd="0" destOrd="0" presId="urn:microsoft.com/office/officeart/2005/8/layout/chevron2"/>
    <dgm:cxn modelId="{4D530BFE-7F08-4997-AFF5-DDF9B64ABA24}" srcId="{E4033E3C-23EB-4963-94D5-7FB1866E02DB}" destId="{E75898D8-9C25-4EC1-9313-7AF301695DD2}" srcOrd="2" destOrd="0" parTransId="{9E36F51B-951F-4E9B-99B5-38EBF2E19A74}" sibTransId="{17A83281-3F15-46E5-9C05-1F6EA7A29D56}"/>
    <dgm:cxn modelId="{FFF65B5C-62BB-4C6E-9E13-C32805F1D443}" srcId="{E4033E3C-23EB-4963-94D5-7FB1866E02DB}" destId="{8DD4FA99-654A-4BF6-AFFF-0D92952DB3E1}" srcOrd="1" destOrd="0" parTransId="{93D0C1D2-8A49-4C76-80B2-0DBC157200B3}" sibTransId="{338E66BE-4884-4508-9DBE-743B1FE4EBAB}"/>
    <dgm:cxn modelId="{196F885C-75E4-4D0D-BC7D-C1DAA9BC2910}" type="presOf" srcId="{204E4089-2898-4CE6-A234-DF9800EAAE75}" destId="{6A79F4B3-E7EB-4CCB-AAC4-3C36B6DA4C37}" srcOrd="0" destOrd="0" presId="urn:microsoft.com/office/officeart/2005/8/layout/chevron2"/>
    <dgm:cxn modelId="{B725ED65-4764-42CB-AD8E-12A746B918A0}" srcId="{8DD4FA99-654A-4BF6-AFFF-0D92952DB3E1}" destId="{4C85EA80-167A-46DB-8145-B788EC3D1AC9}" srcOrd="0" destOrd="0" parTransId="{BCB5A5A0-1D67-460E-895B-52A4027AC435}" sibTransId="{A57D49A8-0AE6-4D52-9842-4F8243FC970B}"/>
    <dgm:cxn modelId="{2C05F1F7-89B4-4101-A8D3-F65C4051F4DA}" srcId="{E4033E3C-23EB-4963-94D5-7FB1866E02DB}" destId="{204E4089-2898-4CE6-A234-DF9800EAAE75}" srcOrd="0" destOrd="0" parTransId="{273A379A-2B73-4E45-8FE5-7C9967D43CB7}" sibTransId="{B1423EFF-DAAA-4AEC-AD11-E949AE17B5B2}"/>
    <dgm:cxn modelId="{8D6551EA-8062-4B62-8F41-2081DEC5B191}" type="presOf" srcId="{8DD4FA99-654A-4BF6-AFFF-0D92952DB3E1}" destId="{0008175A-9306-41DD-8C60-53F09FE71AAF}" srcOrd="0" destOrd="0" presId="urn:microsoft.com/office/officeart/2005/8/layout/chevron2"/>
    <dgm:cxn modelId="{2B1920EF-F1CA-4277-B261-E79B79398541}" type="presOf" srcId="{E75898D8-9C25-4EC1-9313-7AF301695DD2}" destId="{5DD1FAFE-3474-49EA-AE01-DFDC5D405F06}" srcOrd="0" destOrd="0" presId="urn:microsoft.com/office/officeart/2005/8/layout/chevron2"/>
    <dgm:cxn modelId="{899AE24C-BE31-4BD5-87E0-CD4BC0D0E6DA}" type="presOf" srcId="{26D8AA9C-32F3-4E9A-A7B0-6C2E2BFE54EF}" destId="{400DE04D-929D-4C58-BE55-83E86DBA9B52}" srcOrd="0" destOrd="0" presId="urn:microsoft.com/office/officeart/2005/8/layout/chevron2"/>
    <dgm:cxn modelId="{9C5AA10D-EB14-4212-8445-CB34BBEF8E32}" srcId="{204E4089-2898-4CE6-A234-DF9800EAAE75}" destId="{F589CFAE-B284-4919-B0FB-FAEC6501560F}" srcOrd="0" destOrd="0" parTransId="{F6EDD8EF-8EF0-421D-8F14-38D29F83E02C}" sibTransId="{D7841C0B-855C-4B4B-BF57-26DB10F14C5F}"/>
    <dgm:cxn modelId="{3982859D-F82E-4A1E-A068-AC866120B66E}" type="presOf" srcId="{4C85EA80-167A-46DB-8145-B788EC3D1AC9}" destId="{C1BD714E-F5A5-47C7-BA85-A79ADFD3E7ED}" srcOrd="0" destOrd="0" presId="urn:microsoft.com/office/officeart/2005/8/layout/chevron2"/>
    <dgm:cxn modelId="{6C055D6C-0F97-415E-A0C2-20404E41773B}" type="presParOf" srcId="{584122C6-8743-49CD-AD54-D5CA84AEA7AE}" destId="{FB49C886-9719-4DCF-941F-7D1E1E163F8A}" srcOrd="0" destOrd="0" presId="urn:microsoft.com/office/officeart/2005/8/layout/chevron2"/>
    <dgm:cxn modelId="{B5C0B0BE-EB8E-45FF-B14B-4B2A09A6BD3E}" type="presParOf" srcId="{FB49C886-9719-4DCF-941F-7D1E1E163F8A}" destId="{6A79F4B3-E7EB-4CCB-AAC4-3C36B6DA4C37}" srcOrd="0" destOrd="0" presId="urn:microsoft.com/office/officeart/2005/8/layout/chevron2"/>
    <dgm:cxn modelId="{A24D8400-3CF8-4FB6-993B-C68210485742}" type="presParOf" srcId="{FB49C886-9719-4DCF-941F-7D1E1E163F8A}" destId="{256563E5-5DEA-4A13-9641-58A250836796}" srcOrd="1" destOrd="0" presId="urn:microsoft.com/office/officeart/2005/8/layout/chevron2"/>
    <dgm:cxn modelId="{B7EDD260-BED2-4A0D-9C8D-CD67CA019EEF}" type="presParOf" srcId="{584122C6-8743-49CD-AD54-D5CA84AEA7AE}" destId="{CC567B78-524E-47DB-A03C-1134AF6DBBD8}" srcOrd="1" destOrd="0" presId="urn:microsoft.com/office/officeart/2005/8/layout/chevron2"/>
    <dgm:cxn modelId="{6A63F0B9-0583-45BF-A126-5520F94F200C}" type="presParOf" srcId="{584122C6-8743-49CD-AD54-D5CA84AEA7AE}" destId="{22C3D47A-C968-481E-80B9-CBC92028E942}" srcOrd="2" destOrd="0" presId="urn:microsoft.com/office/officeart/2005/8/layout/chevron2"/>
    <dgm:cxn modelId="{E826D3F0-07A7-4A22-AF52-AF28AFA9280E}" type="presParOf" srcId="{22C3D47A-C968-481E-80B9-CBC92028E942}" destId="{0008175A-9306-41DD-8C60-53F09FE71AAF}" srcOrd="0" destOrd="0" presId="urn:microsoft.com/office/officeart/2005/8/layout/chevron2"/>
    <dgm:cxn modelId="{2EE188B8-FC23-4B67-97F4-C971F08A831F}" type="presParOf" srcId="{22C3D47A-C968-481E-80B9-CBC92028E942}" destId="{C1BD714E-F5A5-47C7-BA85-A79ADFD3E7ED}" srcOrd="1" destOrd="0" presId="urn:microsoft.com/office/officeart/2005/8/layout/chevron2"/>
    <dgm:cxn modelId="{4F882FD6-4D17-4726-8335-C9E079D71673}" type="presParOf" srcId="{584122C6-8743-49CD-AD54-D5CA84AEA7AE}" destId="{069F9058-F74C-45FA-B0F4-58CDD7AB2E3B}" srcOrd="3" destOrd="0" presId="urn:microsoft.com/office/officeart/2005/8/layout/chevron2"/>
    <dgm:cxn modelId="{FD07D539-897A-4D53-B690-05CBE8B65898}" type="presParOf" srcId="{584122C6-8743-49CD-AD54-D5CA84AEA7AE}" destId="{27DF6324-7BF5-435A-8429-9F2F4D8E7389}" srcOrd="4" destOrd="0" presId="urn:microsoft.com/office/officeart/2005/8/layout/chevron2"/>
    <dgm:cxn modelId="{34390C5B-DB9D-466C-85A8-0CA8143CB898}" type="presParOf" srcId="{27DF6324-7BF5-435A-8429-9F2F4D8E7389}" destId="{5DD1FAFE-3474-49EA-AE01-DFDC5D405F06}" srcOrd="0" destOrd="0" presId="urn:microsoft.com/office/officeart/2005/8/layout/chevron2"/>
    <dgm:cxn modelId="{CB1E4F28-F9E5-42D0-A254-5975BF46BD47}" type="presParOf" srcId="{27DF6324-7BF5-435A-8429-9F2F4D8E7389}" destId="{400DE04D-929D-4C58-BE55-83E86DBA9B5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075AC8-3C20-4C98-B3FB-60E930A4479D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3545CA52-3CFD-41C0-8C9E-E89EBB54042F}">
      <dgm:prSet phldrT="[文本]"/>
      <dgm:spPr>
        <a:solidFill>
          <a:srgbClr val="5ACBF5"/>
        </a:solidFill>
      </dgm:spPr>
      <dgm:t>
        <a:bodyPr/>
        <a:lstStyle/>
        <a:p>
          <a:r>
            <a:rPr lang="en-US" altLang="zh-CN" dirty="0"/>
            <a:t>stop HA</a:t>
          </a:r>
          <a:r>
            <a:rPr lang="zh-CN" altLang="en-US" dirty="0"/>
            <a:t>：如为主，触发主动倒换</a:t>
          </a:r>
        </a:p>
      </dgm:t>
    </dgm:pt>
    <dgm:pt modelId="{B18B98CA-C04F-4B2F-B358-FC5DC0015053}" type="parTrans" cxnId="{F0441427-374C-463D-AF06-FD68864C9DA9}">
      <dgm:prSet/>
      <dgm:spPr/>
      <dgm:t>
        <a:bodyPr/>
        <a:lstStyle/>
        <a:p>
          <a:endParaRPr lang="zh-CN" altLang="en-US"/>
        </a:p>
      </dgm:t>
    </dgm:pt>
    <dgm:pt modelId="{76D6820A-D504-4EB2-9406-8B7423F228FF}" type="sibTrans" cxnId="{F0441427-374C-463D-AF06-FD68864C9DA9}">
      <dgm:prSet/>
      <dgm:spPr/>
      <dgm:t>
        <a:bodyPr/>
        <a:lstStyle/>
        <a:p>
          <a:endParaRPr lang="zh-CN" altLang="en-US"/>
        </a:p>
      </dgm:t>
    </dgm:pt>
    <dgm:pt modelId="{E6CD8EB8-8C14-4201-9846-DB3893D4EDB4}">
      <dgm:prSet phldrT="[文本]"/>
      <dgm:spPr>
        <a:solidFill>
          <a:srgbClr val="5ACBF5"/>
        </a:solidFill>
      </dgm:spPr>
      <dgm:t>
        <a:bodyPr/>
        <a:lstStyle/>
        <a:p>
          <a:r>
            <a:rPr lang="en-US" altLang="zh-CN" dirty="0"/>
            <a:t>stop TECS</a:t>
          </a:r>
          <a:endParaRPr lang="zh-CN" altLang="en-US" dirty="0"/>
        </a:p>
      </dgm:t>
    </dgm:pt>
    <dgm:pt modelId="{041CF310-41EC-4554-A7BC-4E31A6FF53A5}" type="parTrans" cxnId="{8D83DAD1-9E6A-4167-A278-F13E287A4291}">
      <dgm:prSet/>
      <dgm:spPr/>
      <dgm:t>
        <a:bodyPr/>
        <a:lstStyle/>
        <a:p>
          <a:endParaRPr lang="zh-CN" altLang="en-US"/>
        </a:p>
      </dgm:t>
    </dgm:pt>
    <dgm:pt modelId="{1CC69377-96CF-4384-B852-D665EEE5A521}" type="sibTrans" cxnId="{8D83DAD1-9E6A-4167-A278-F13E287A4291}">
      <dgm:prSet/>
      <dgm:spPr/>
      <dgm:t>
        <a:bodyPr/>
        <a:lstStyle/>
        <a:p>
          <a:endParaRPr lang="zh-CN" altLang="en-US"/>
        </a:p>
      </dgm:t>
    </dgm:pt>
    <dgm:pt modelId="{F9BB9DDD-153E-4EC4-9666-482ADA21489B}">
      <dgm:prSet phldrT="[文本]"/>
      <dgm:spPr>
        <a:solidFill>
          <a:srgbClr val="5ACBF5"/>
        </a:solidFill>
      </dgm:spPr>
      <dgm:t>
        <a:bodyPr/>
        <a:lstStyle/>
        <a:p>
          <a:r>
            <a:rPr lang="en-US" altLang="zh-CN" dirty="0"/>
            <a:t>TECS</a:t>
          </a:r>
          <a:r>
            <a:rPr lang="zh-CN" altLang="en-US" dirty="0" smtClean="0"/>
            <a:t>及</a:t>
          </a:r>
          <a:r>
            <a:rPr lang="en-US" altLang="zh-CN" dirty="0" smtClean="0"/>
            <a:t>HA</a:t>
          </a:r>
          <a:r>
            <a:rPr lang="zh-CN" altLang="en-US" dirty="0" smtClean="0"/>
            <a:t>程序</a:t>
          </a:r>
          <a:r>
            <a:rPr lang="zh-CN" altLang="en-US" dirty="0"/>
            <a:t>升级</a:t>
          </a:r>
        </a:p>
      </dgm:t>
    </dgm:pt>
    <dgm:pt modelId="{C38AC8A9-1077-48F9-82B4-82232B1A80A4}" type="parTrans" cxnId="{E4F491B3-22EB-4A1E-9C90-67581B834E6E}">
      <dgm:prSet/>
      <dgm:spPr/>
      <dgm:t>
        <a:bodyPr/>
        <a:lstStyle/>
        <a:p>
          <a:endParaRPr lang="zh-CN" altLang="en-US"/>
        </a:p>
      </dgm:t>
    </dgm:pt>
    <dgm:pt modelId="{D3825C10-5705-404B-BF99-48B144306E0C}" type="sibTrans" cxnId="{E4F491B3-22EB-4A1E-9C90-67581B834E6E}">
      <dgm:prSet/>
      <dgm:spPr/>
      <dgm:t>
        <a:bodyPr/>
        <a:lstStyle/>
        <a:p>
          <a:endParaRPr lang="zh-CN" altLang="en-US"/>
        </a:p>
      </dgm:t>
    </dgm:pt>
    <dgm:pt modelId="{4CAEA3A9-F440-447E-B38D-A3882191E177}">
      <dgm:prSet phldrT="[文本]"/>
      <dgm:spPr>
        <a:solidFill>
          <a:srgbClr val="5ACBF5"/>
        </a:solidFill>
      </dgm:spPr>
      <dgm:t>
        <a:bodyPr/>
        <a:lstStyle/>
        <a:p>
          <a:r>
            <a:rPr lang="en-US" altLang="zh-CN" dirty="0"/>
            <a:t>TECS</a:t>
          </a:r>
          <a:r>
            <a:rPr lang="zh-CN" altLang="en-US" dirty="0"/>
            <a:t>数据库升级</a:t>
          </a:r>
        </a:p>
      </dgm:t>
    </dgm:pt>
    <dgm:pt modelId="{27C4F825-22D6-4500-AE64-070C6A96CFA5}" type="parTrans" cxnId="{E7C82833-F842-4C73-A97C-FDC0510E6CF2}">
      <dgm:prSet/>
      <dgm:spPr/>
      <dgm:t>
        <a:bodyPr/>
        <a:lstStyle/>
        <a:p>
          <a:endParaRPr lang="zh-CN" altLang="en-US"/>
        </a:p>
      </dgm:t>
    </dgm:pt>
    <dgm:pt modelId="{2F67F473-67D4-4006-9A48-DA8C69ACF030}" type="sibTrans" cxnId="{E7C82833-F842-4C73-A97C-FDC0510E6CF2}">
      <dgm:prSet/>
      <dgm:spPr/>
      <dgm:t>
        <a:bodyPr/>
        <a:lstStyle/>
        <a:p>
          <a:endParaRPr lang="zh-CN" altLang="en-US"/>
        </a:p>
      </dgm:t>
    </dgm:pt>
    <dgm:pt modelId="{54213942-0C5F-4E36-8B5F-15CA6F4E7293}">
      <dgm:prSet phldrT="[文本]"/>
      <dgm:spPr>
        <a:solidFill>
          <a:srgbClr val="5ACBF5"/>
        </a:solidFill>
      </dgm:spPr>
      <dgm:t>
        <a:bodyPr/>
        <a:lstStyle/>
        <a:p>
          <a:r>
            <a:rPr lang="en-US" altLang="zh-CN" dirty="0"/>
            <a:t>start HA</a:t>
          </a:r>
          <a:endParaRPr lang="zh-CN" altLang="en-US" dirty="0"/>
        </a:p>
      </dgm:t>
    </dgm:pt>
    <dgm:pt modelId="{EF206E3F-2C6F-49CC-93BD-031CB0DC05AD}" type="parTrans" cxnId="{09365A1D-CFF6-48C2-A49C-F05471F283AD}">
      <dgm:prSet/>
      <dgm:spPr/>
      <dgm:t>
        <a:bodyPr/>
        <a:lstStyle/>
        <a:p>
          <a:endParaRPr lang="zh-CN" altLang="en-US"/>
        </a:p>
      </dgm:t>
    </dgm:pt>
    <dgm:pt modelId="{48B71048-31B5-4CA9-A687-677DBF4DFDFD}" type="sibTrans" cxnId="{09365A1D-CFF6-48C2-A49C-F05471F283AD}">
      <dgm:prSet/>
      <dgm:spPr/>
      <dgm:t>
        <a:bodyPr/>
        <a:lstStyle/>
        <a:p>
          <a:endParaRPr lang="zh-CN" altLang="en-US"/>
        </a:p>
      </dgm:t>
    </dgm:pt>
    <dgm:pt modelId="{43BDC3C5-16B8-452A-9BA1-7E9F6C327427}" type="pres">
      <dgm:prSet presAssocID="{A5075AC8-3C20-4C98-B3FB-60E930A4479D}" presName="linearFlow" presStyleCnt="0">
        <dgm:presLayoutVars>
          <dgm:resizeHandles val="exact"/>
        </dgm:presLayoutVars>
      </dgm:prSet>
      <dgm:spPr/>
    </dgm:pt>
    <dgm:pt modelId="{B9B6B3F2-4D83-4B8E-B1AC-2824DF19C1F1}" type="pres">
      <dgm:prSet presAssocID="{3545CA52-3CFD-41C0-8C9E-E89EBB54042F}" presName="node" presStyleLbl="node1" presStyleIdx="0" presStyleCnt="5" custScaleX="12858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017A7E6-9151-460D-ADB3-8A5106D7DC8A}" type="pres">
      <dgm:prSet presAssocID="{76D6820A-D504-4EB2-9406-8B7423F228FF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97652661-470C-4167-BB52-2D0B742FE4C9}" type="pres">
      <dgm:prSet presAssocID="{76D6820A-D504-4EB2-9406-8B7423F228FF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9D2BDE60-5A48-4941-BD82-94C3A6810D37}" type="pres">
      <dgm:prSet presAssocID="{E6CD8EB8-8C14-4201-9846-DB3893D4EDB4}" presName="node" presStyleLbl="node1" presStyleIdx="1" presStyleCnt="5" custScaleX="12716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9E1B0A9-6EFD-457A-9AF3-1C50E465E406}" type="pres">
      <dgm:prSet presAssocID="{1CC69377-96CF-4384-B852-D665EEE5A521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22444662-BF82-4F9B-A0B7-25086CF2C293}" type="pres">
      <dgm:prSet presAssocID="{1CC69377-96CF-4384-B852-D665EEE5A521}" presName="connectorText" presStyleLbl="sibTrans2D1" presStyleIdx="1" presStyleCnt="4"/>
      <dgm:spPr/>
      <dgm:t>
        <a:bodyPr/>
        <a:lstStyle/>
        <a:p>
          <a:endParaRPr lang="zh-CN" altLang="en-US"/>
        </a:p>
      </dgm:t>
    </dgm:pt>
    <dgm:pt modelId="{443939BA-C93E-4B77-BE12-63D17124261A}" type="pres">
      <dgm:prSet presAssocID="{F9BB9DDD-153E-4EC4-9666-482ADA21489B}" presName="node" presStyleLbl="node1" presStyleIdx="2" presStyleCnt="5" custScaleX="12573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A7E69CC-06DC-433D-8AA6-12B801EB51C7}" type="pres">
      <dgm:prSet presAssocID="{D3825C10-5705-404B-BF99-48B144306E0C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C6B2924B-772A-4FC3-A889-F742C0CF0AA2}" type="pres">
      <dgm:prSet presAssocID="{D3825C10-5705-404B-BF99-48B144306E0C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118E0C65-8183-4DCC-8BD4-F31559D7153A}" type="pres">
      <dgm:prSet presAssocID="{4CAEA3A9-F440-447E-B38D-A3882191E177}" presName="node" presStyleLbl="node1" presStyleIdx="3" presStyleCnt="5" custScaleX="12573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5DD70D2-A1F2-49FB-A186-5DA47C9C8E81}" type="pres">
      <dgm:prSet presAssocID="{2F67F473-67D4-4006-9A48-DA8C69ACF030}" presName="sibTrans" presStyleLbl="sibTrans2D1" presStyleIdx="3" presStyleCnt="4"/>
      <dgm:spPr/>
      <dgm:t>
        <a:bodyPr/>
        <a:lstStyle/>
        <a:p>
          <a:endParaRPr lang="zh-CN" altLang="en-US"/>
        </a:p>
      </dgm:t>
    </dgm:pt>
    <dgm:pt modelId="{19614156-1B72-44DB-9FFC-446F981C8436}" type="pres">
      <dgm:prSet presAssocID="{2F67F473-67D4-4006-9A48-DA8C69ACF030}" presName="connectorText" presStyleLbl="sibTrans2D1" presStyleIdx="3" presStyleCnt="4"/>
      <dgm:spPr/>
      <dgm:t>
        <a:bodyPr/>
        <a:lstStyle/>
        <a:p>
          <a:endParaRPr lang="zh-CN" altLang="en-US"/>
        </a:p>
      </dgm:t>
    </dgm:pt>
    <dgm:pt modelId="{9FA65419-1031-4C6F-9D0B-FC4ABF308F94}" type="pres">
      <dgm:prSet presAssocID="{54213942-0C5F-4E36-8B5F-15CA6F4E7293}" presName="node" presStyleLbl="node1" presStyleIdx="4" presStyleCnt="5" custScaleX="12765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45E9142-0C16-4B26-BE42-BB3C22A63AEF}" type="presOf" srcId="{76D6820A-D504-4EB2-9406-8B7423F228FF}" destId="{97652661-470C-4167-BB52-2D0B742FE4C9}" srcOrd="1" destOrd="0" presId="urn:microsoft.com/office/officeart/2005/8/layout/process2"/>
    <dgm:cxn modelId="{FDBDAB1A-971B-4E87-8FB4-6927C759CED3}" type="presOf" srcId="{4CAEA3A9-F440-447E-B38D-A3882191E177}" destId="{118E0C65-8183-4DCC-8BD4-F31559D7153A}" srcOrd="0" destOrd="0" presId="urn:microsoft.com/office/officeart/2005/8/layout/process2"/>
    <dgm:cxn modelId="{B69C573E-7BA0-491F-A3DA-0F5F71535CDE}" type="presOf" srcId="{2F67F473-67D4-4006-9A48-DA8C69ACF030}" destId="{19614156-1B72-44DB-9FFC-446F981C8436}" srcOrd="1" destOrd="0" presId="urn:microsoft.com/office/officeart/2005/8/layout/process2"/>
    <dgm:cxn modelId="{8390DE21-2C34-4BF8-BA7A-98F22EF2408B}" type="presOf" srcId="{76D6820A-D504-4EB2-9406-8B7423F228FF}" destId="{1017A7E6-9151-460D-ADB3-8A5106D7DC8A}" srcOrd="0" destOrd="0" presId="urn:microsoft.com/office/officeart/2005/8/layout/process2"/>
    <dgm:cxn modelId="{57FCA6D7-5CCC-43BD-9FF4-65B545D36070}" type="presOf" srcId="{1CC69377-96CF-4384-B852-D665EEE5A521}" destId="{09E1B0A9-6EFD-457A-9AF3-1C50E465E406}" srcOrd="0" destOrd="0" presId="urn:microsoft.com/office/officeart/2005/8/layout/process2"/>
    <dgm:cxn modelId="{F0441427-374C-463D-AF06-FD68864C9DA9}" srcId="{A5075AC8-3C20-4C98-B3FB-60E930A4479D}" destId="{3545CA52-3CFD-41C0-8C9E-E89EBB54042F}" srcOrd="0" destOrd="0" parTransId="{B18B98CA-C04F-4B2F-B358-FC5DC0015053}" sibTransId="{76D6820A-D504-4EB2-9406-8B7423F228FF}"/>
    <dgm:cxn modelId="{7D221F55-D4A5-4335-894F-7165802750BA}" type="presOf" srcId="{1CC69377-96CF-4384-B852-D665EEE5A521}" destId="{22444662-BF82-4F9B-A0B7-25086CF2C293}" srcOrd="1" destOrd="0" presId="urn:microsoft.com/office/officeart/2005/8/layout/process2"/>
    <dgm:cxn modelId="{61283A9C-DB07-42E5-ACD9-55FC2A128E16}" type="presOf" srcId="{A5075AC8-3C20-4C98-B3FB-60E930A4479D}" destId="{43BDC3C5-16B8-452A-9BA1-7E9F6C327427}" srcOrd="0" destOrd="0" presId="urn:microsoft.com/office/officeart/2005/8/layout/process2"/>
    <dgm:cxn modelId="{86DB52A6-AAAA-4111-A657-45992118C9AF}" type="presOf" srcId="{D3825C10-5705-404B-BF99-48B144306E0C}" destId="{C6B2924B-772A-4FC3-A889-F742C0CF0AA2}" srcOrd="1" destOrd="0" presId="urn:microsoft.com/office/officeart/2005/8/layout/process2"/>
    <dgm:cxn modelId="{8D45A8D6-8E9B-4D4D-8614-6C80B8BC9675}" type="presOf" srcId="{E6CD8EB8-8C14-4201-9846-DB3893D4EDB4}" destId="{9D2BDE60-5A48-4941-BD82-94C3A6810D37}" srcOrd="0" destOrd="0" presId="urn:microsoft.com/office/officeart/2005/8/layout/process2"/>
    <dgm:cxn modelId="{965F21D9-EA99-473E-8435-5FA62582BAE4}" type="presOf" srcId="{D3825C10-5705-404B-BF99-48B144306E0C}" destId="{6A7E69CC-06DC-433D-8AA6-12B801EB51C7}" srcOrd="0" destOrd="0" presId="urn:microsoft.com/office/officeart/2005/8/layout/process2"/>
    <dgm:cxn modelId="{F8442A1F-6F48-4634-AFCA-CF7923D82069}" type="presOf" srcId="{2F67F473-67D4-4006-9A48-DA8C69ACF030}" destId="{35DD70D2-A1F2-49FB-A186-5DA47C9C8E81}" srcOrd="0" destOrd="0" presId="urn:microsoft.com/office/officeart/2005/8/layout/process2"/>
    <dgm:cxn modelId="{0281EAD4-0D7A-4632-9C09-FBEEAFE5EA6B}" type="presOf" srcId="{54213942-0C5F-4E36-8B5F-15CA6F4E7293}" destId="{9FA65419-1031-4C6F-9D0B-FC4ABF308F94}" srcOrd="0" destOrd="0" presId="urn:microsoft.com/office/officeart/2005/8/layout/process2"/>
    <dgm:cxn modelId="{B51ECE43-FCD9-48EE-948E-F83FE8C85B2F}" type="presOf" srcId="{F9BB9DDD-153E-4EC4-9666-482ADA21489B}" destId="{443939BA-C93E-4B77-BE12-63D17124261A}" srcOrd="0" destOrd="0" presId="urn:microsoft.com/office/officeart/2005/8/layout/process2"/>
    <dgm:cxn modelId="{56D7DFB6-6692-4AE8-98F5-6E14B14590A8}" type="presOf" srcId="{3545CA52-3CFD-41C0-8C9E-E89EBB54042F}" destId="{B9B6B3F2-4D83-4B8E-B1AC-2824DF19C1F1}" srcOrd="0" destOrd="0" presId="urn:microsoft.com/office/officeart/2005/8/layout/process2"/>
    <dgm:cxn modelId="{8D83DAD1-9E6A-4167-A278-F13E287A4291}" srcId="{A5075AC8-3C20-4C98-B3FB-60E930A4479D}" destId="{E6CD8EB8-8C14-4201-9846-DB3893D4EDB4}" srcOrd="1" destOrd="0" parTransId="{041CF310-41EC-4554-A7BC-4E31A6FF53A5}" sibTransId="{1CC69377-96CF-4384-B852-D665EEE5A521}"/>
    <dgm:cxn modelId="{E4F491B3-22EB-4A1E-9C90-67581B834E6E}" srcId="{A5075AC8-3C20-4C98-B3FB-60E930A4479D}" destId="{F9BB9DDD-153E-4EC4-9666-482ADA21489B}" srcOrd="2" destOrd="0" parTransId="{C38AC8A9-1077-48F9-82B4-82232B1A80A4}" sibTransId="{D3825C10-5705-404B-BF99-48B144306E0C}"/>
    <dgm:cxn modelId="{09365A1D-CFF6-48C2-A49C-F05471F283AD}" srcId="{A5075AC8-3C20-4C98-B3FB-60E930A4479D}" destId="{54213942-0C5F-4E36-8B5F-15CA6F4E7293}" srcOrd="4" destOrd="0" parTransId="{EF206E3F-2C6F-49CC-93BD-031CB0DC05AD}" sibTransId="{48B71048-31B5-4CA9-A687-677DBF4DFDFD}"/>
    <dgm:cxn modelId="{E7C82833-F842-4C73-A97C-FDC0510E6CF2}" srcId="{A5075AC8-3C20-4C98-B3FB-60E930A4479D}" destId="{4CAEA3A9-F440-447E-B38D-A3882191E177}" srcOrd="3" destOrd="0" parTransId="{27C4F825-22D6-4500-AE64-070C6A96CFA5}" sibTransId="{2F67F473-67D4-4006-9A48-DA8C69ACF030}"/>
    <dgm:cxn modelId="{4253677B-9817-4357-9030-DDC8F527D3A8}" type="presParOf" srcId="{43BDC3C5-16B8-452A-9BA1-7E9F6C327427}" destId="{B9B6B3F2-4D83-4B8E-B1AC-2824DF19C1F1}" srcOrd="0" destOrd="0" presId="urn:microsoft.com/office/officeart/2005/8/layout/process2"/>
    <dgm:cxn modelId="{E648CD47-09C0-4201-BDDD-3E8658872BA3}" type="presParOf" srcId="{43BDC3C5-16B8-452A-9BA1-7E9F6C327427}" destId="{1017A7E6-9151-460D-ADB3-8A5106D7DC8A}" srcOrd="1" destOrd="0" presId="urn:microsoft.com/office/officeart/2005/8/layout/process2"/>
    <dgm:cxn modelId="{AE2DB9AC-40E0-4DCB-A88E-FC5224BF48B1}" type="presParOf" srcId="{1017A7E6-9151-460D-ADB3-8A5106D7DC8A}" destId="{97652661-470C-4167-BB52-2D0B742FE4C9}" srcOrd="0" destOrd="0" presId="urn:microsoft.com/office/officeart/2005/8/layout/process2"/>
    <dgm:cxn modelId="{D4612956-C0F2-4A88-AE01-AC810C82C918}" type="presParOf" srcId="{43BDC3C5-16B8-452A-9BA1-7E9F6C327427}" destId="{9D2BDE60-5A48-4941-BD82-94C3A6810D37}" srcOrd="2" destOrd="0" presId="urn:microsoft.com/office/officeart/2005/8/layout/process2"/>
    <dgm:cxn modelId="{7F42C16D-B963-4188-B6FB-899BF6B0C66F}" type="presParOf" srcId="{43BDC3C5-16B8-452A-9BA1-7E9F6C327427}" destId="{09E1B0A9-6EFD-457A-9AF3-1C50E465E406}" srcOrd="3" destOrd="0" presId="urn:microsoft.com/office/officeart/2005/8/layout/process2"/>
    <dgm:cxn modelId="{14C1DF49-2431-43AA-BB29-487EBE228F95}" type="presParOf" srcId="{09E1B0A9-6EFD-457A-9AF3-1C50E465E406}" destId="{22444662-BF82-4F9B-A0B7-25086CF2C293}" srcOrd="0" destOrd="0" presId="urn:microsoft.com/office/officeart/2005/8/layout/process2"/>
    <dgm:cxn modelId="{E5267707-39B7-4BD7-8BB3-7D21E78EA55B}" type="presParOf" srcId="{43BDC3C5-16B8-452A-9BA1-7E9F6C327427}" destId="{443939BA-C93E-4B77-BE12-63D17124261A}" srcOrd="4" destOrd="0" presId="urn:microsoft.com/office/officeart/2005/8/layout/process2"/>
    <dgm:cxn modelId="{5966F3F8-F90A-4AE1-9151-C09AD677D30D}" type="presParOf" srcId="{43BDC3C5-16B8-452A-9BA1-7E9F6C327427}" destId="{6A7E69CC-06DC-433D-8AA6-12B801EB51C7}" srcOrd="5" destOrd="0" presId="urn:microsoft.com/office/officeart/2005/8/layout/process2"/>
    <dgm:cxn modelId="{3C01D4E4-0E66-4F68-AD54-869F669E2DDC}" type="presParOf" srcId="{6A7E69CC-06DC-433D-8AA6-12B801EB51C7}" destId="{C6B2924B-772A-4FC3-A889-F742C0CF0AA2}" srcOrd="0" destOrd="0" presId="urn:microsoft.com/office/officeart/2005/8/layout/process2"/>
    <dgm:cxn modelId="{A3474BC4-9072-46DC-9E0E-B268ECF1FE5A}" type="presParOf" srcId="{43BDC3C5-16B8-452A-9BA1-7E9F6C327427}" destId="{118E0C65-8183-4DCC-8BD4-F31559D7153A}" srcOrd="6" destOrd="0" presId="urn:microsoft.com/office/officeart/2005/8/layout/process2"/>
    <dgm:cxn modelId="{43F24F75-1870-4531-87E5-1338CFE50EDF}" type="presParOf" srcId="{43BDC3C5-16B8-452A-9BA1-7E9F6C327427}" destId="{35DD70D2-A1F2-49FB-A186-5DA47C9C8E81}" srcOrd="7" destOrd="0" presId="urn:microsoft.com/office/officeart/2005/8/layout/process2"/>
    <dgm:cxn modelId="{3452B2FE-0604-4FEA-8504-D3D41D682DCB}" type="presParOf" srcId="{35DD70D2-A1F2-49FB-A186-5DA47C9C8E81}" destId="{19614156-1B72-44DB-9FFC-446F981C8436}" srcOrd="0" destOrd="0" presId="urn:microsoft.com/office/officeart/2005/8/layout/process2"/>
    <dgm:cxn modelId="{4930626E-A4EE-45DD-B01E-A19F18F819E4}" type="presParOf" srcId="{43BDC3C5-16B8-452A-9BA1-7E9F6C327427}" destId="{9FA65419-1031-4C6F-9D0B-FC4ABF308F94}" srcOrd="8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xmlns="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A79F4B3-E7EB-4CCB-AAC4-3C36B6DA4C37}">
      <dsp:nvSpPr>
        <dsp:cNvPr id="0" name=""/>
        <dsp:cNvSpPr/>
      </dsp:nvSpPr>
      <dsp:spPr>
        <a:xfrm rot="5400000">
          <a:off x="-157519" y="158987"/>
          <a:ext cx="1050131" cy="73509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/>
            <a:t>1</a:t>
          </a:r>
          <a:endParaRPr lang="zh-CN" altLang="en-US" sz="1800" kern="1200" dirty="0"/>
        </a:p>
      </dsp:txBody>
      <dsp:txXfrm rot="5400000">
        <a:off x="-157519" y="158987"/>
        <a:ext cx="1050131" cy="735091"/>
      </dsp:txXfrm>
    </dsp:sp>
    <dsp:sp modelId="{256563E5-5DEA-4A13-9641-58A250836796}">
      <dsp:nvSpPr>
        <dsp:cNvPr id="0" name=""/>
        <dsp:cNvSpPr/>
      </dsp:nvSpPr>
      <dsp:spPr>
        <a:xfrm rot="5400000">
          <a:off x="1982394" y="-1270773"/>
          <a:ext cx="682585" cy="322413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/>
            <a:t>升级备节点</a:t>
          </a:r>
        </a:p>
      </dsp:txBody>
      <dsp:txXfrm rot="5400000">
        <a:off x="1982394" y="-1270773"/>
        <a:ext cx="682585" cy="3224133"/>
      </dsp:txXfrm>
    </dsp:sp>
    <dsp:sp modelId="{0008175A-9306-41DD-8C60-53F09FE71AAF}">
      <dsp:nvSpPr>
        <dsp:cNvPr id="0" name=""/>
        <dsp:cNvSpPr/>
      </dsp:nvSpPr>
      <dsp:spPr>
        <a:xfrm rot="5400000">
          <a:off x="-157519" y="1004054"/>
          <a:ext cx="1050131" cy="73509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/>
            <a:t>2</a:t>
          </a:r>
          <a:endParaRPr lang="zh-CN" altLang="en-US" sz="1800" kern="1200" dirty="0"/>
        </a:p>
      </dsp:txBody>
      <dsp:txXfrm rot="5400000">
        <a:off x="-157519" y="1004054"/>
        <a:ext cx="1050131" cy="735091"/>
      </dsp:txXfrm>
    </dsp:sp>
    <dsp:sp modelId="{C1BD714E-F5A5-47C7-BA85-A79ADFD3E7ED}">
      <dsp:nvSpPr>
        <dsp:cNvPr id="0" name=""/>
        <dsp:cNvSpPr/>
      </dsp:nvSpPr>
      <dsp:spPr>
        <a:xfrm rot="5400000">
          <a:off x="2005865" y="-424239"/>
          <a:ext cx="682585" cy="322413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主备倒换</a:t>
          </a:r>
          <a:endParaRPr lang="zh-CN" altLang="en-US" sz="1800" kern="1200" dirty="0"/>
        </a:p>
      </dsp:txBody>
      <dsp:txXfrm rot="5400000">
        <a:off x="2005865" y="-424239"/>
        <a:ext cx="682585" cy="3224133"/>
      </dsp:txXfrm>
    </dsp:sp>
    <dsp:sp modelId="{5DD1FAFE-3474-49EA-AE01-DFDC5D405F06}">
      <dsp:nvSpPr>
        <dsp:cNvPr id="0" name=""/>
        <dsp:cNvSpPr/>
      </dsp:nvSpPr>
      <dsp:spPr>
        <a:xfrm rot="5400000">
          <a:off x="-157519" y="1849120"/>
          <a:ext cx="1050131" cy="73509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/>
            <a:t>3</a:t>
          </a:r>
          <a:endParaRPr lang="zh-CN" altLang="en-US" sz="1800" kern="1200" dirty="0"/>
        </a:p>
      </dsp:txBody>
      <dsp:txXfrm rot="5400000">
        <a:off x="-157519" y="1849120"/>
        <a:ext cx="1050131" cy="735091"/>
      </dsp:txXfrm>
    </dsp:sp>
    <dsp:sp modelId="{400DE04D-929D-4C58-BE55-83E86DBA9B52}">
      <dsp:nvSpPr>
        <dsp:cNvPr id="0" name=""/>
        <dsp:cNvSpPr/>
      </dsp:nvSpPr>
      <dsp:spPr>
        <a:xfrm rot="5400000">
          <a:off x="2005865" y="420826"/>
          <a:ext cx="682585" cy="322413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/>
            <a:t>升级原主节点</a:t>
          </a:r>
        </a:p>
      </dsp:txBody>
      <dsp:txXfrm rot="5400000">
        <a:off x="2005865" y="420826"/>
        <a:ext cx="682585" cy="3224133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9B6B3F2-4D83-4B8E-B1AC-2824DF19C1F1}">
      <dsp:nvSpPr>
        <dsp:cNvPr id="0" name=""/>
        <dsp:cNvSpPr/>
      </dsp:nvSpPr>
      <dsp:spPr>
        <a:xfrm>
          <a:off x="519146" y="452"/>
          <a:ext cx="2724082" cy="529610"/>
        </a:xfrm>
        <a:prstGeom prst="roundRect">
          <a:avLst>
            <a:gd name="adj" fmla="val 10000"/>
          </a:avLst>
        </a:prstGeom>
        <a:solidFill>
          <a:srgbClr val="5ACBF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/>
            <a:t>stop HA</a:t>
          </a:r>
          <a:r>
            <a:rPr lang="zh-CN" altLang="en-US" sz="1200" kern="1200" dirty="0"/>
            <a:t>：如为主，触发主动倒换</a:t>
          </a:r>
        </a:p>
      </dsp:txBody>
      <dsp:txXfrm>
        <a:off x="519146" y="452"/>
        <a:ext cx="2724082" cy="529610"/>
      </dsp:txXfrm>
    </dsp:sp>
    <dsp:sp modelId="{1017A7E6-9151-460D-ADB3-8A5106D7DC8A}">
      <dsp:nvSpPr>
        <dsp:cNvPr id="0" name=""/>
        <dsp:cNvSpPr/>
      </dsp:nvSpPr>
      <dsp:spPr>
        <a:xfrm rot="5400000">
          <a:off x="1781885" y="543303"/>
          <a:ext cx="198603" cy="2383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900" kern="1200"/>
        </a:p>
      </dsp:txBody>
      <dsp:txXfrm rot="5400000">
        <a:off x="1781885" y="543303"/>
        <a:ext cx="198603" cy="238324"/>
      </dsp:txXfrm>
    </dsp:sp>
    <dsp:sp modelId="{9D2BDE60-5A48-4941-BD82-94C3A6810D37}">
      <dsp:nvSpPr>
        <dsp:cNvPr id="0" name=""/>
        <dsp:cNvSpPr/>
      </dsp:nvSpPr>
      <dsp:spPr>
        <a:xfrm>
          <a:off x="534197" y="794868"/>
          <a:ext cx="2693979" cy="529610"/>
        </a:xfrm>
        <a:prstGeom prst="roundRect">
          <a:avLst>
            <a:gd name="adj" fmla="val 10000"/>
          </a:avLst>
        </a:prstGeom>
        <a:solidFill>
          <a:srgbClr val="5ACBF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/>
            <a:t>stop TECS</a:t>
          </a:r>
          <a:endParaRPr lang="zh-CN" altLang="en-US" sz="1200" kern="1200" dirty="0"/>
        </a:p>
      </dsp:txBody>
      <dsp:txXfrm>
        <a:off x="534197" y="794868"/>
        <a:ext cx="2693979" cy="529610"/>
      </dsp:txXfrm>
    </dsp:sp>
    <dsp:sp modelId="{09E1B0A9-6EFD-457A-9AF3-1C50E465E406}">
      <dsp:nvSpPr>
        <dsp:cNvPr id="0" name=""/>
        <dsp:cNvSpPr/>
      </dsp:nvSpPr>
      <dsp:spPr>
        <a:xfrm rot="5400000">
          <a:off x="1781885" y="1337718"/>
          <a:ext cx="198603" cy="2383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900" kern="1200"/>
        </a:p>
      </dsp:txBody>
      <dsp:txXfrm rot="5400000">
        <a:off x="1781885" y="1337718"/>
        <a:ext cx="198603" cy="238324"/>
      </dsp:txXfrm>
    </dsp:sp>
    <dsp:sp modelId="{443939BA-C93E-4B77-BE12-63D17124261A}">
      <dsp:nvSpPr>
        <dsp:cNvPr id="0" name=""/>
        <dsp:cNvSpPr/>
      </dsp:nvSpPr>
      <dsp:spPr>
        <a:xfrm>
          <a:off x="549397" y="1589283"/>
          <a:ext cx="2663579" cy="529610"/>
        </a:xfrm>
        <a:prstGeom prst="roundRect">
          <a:avLst>
            <a:gd name="adj" fmla="val 10000"/>
          </a:avLst>
        </a:prstGeom>
        <a:solidFill>
          <a:srgbClr val="5ACBF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/>
            <a:t>TECS</a:t>
          </a:r>
          <a:r>
            <a:rPr lang="zh-CN" altLang="en-US" sz="1200" kern="1200" dirty="0" smtClean="0"/>
            <a:t>及</a:t>
          </a:r>
          <a:r>
            <a:rPr lang="en-US" altLang="zh-CN" sz="1200" kern="1200" dirty="0" smtClean="0"/>
            <a:t>HA</a:t>
          </a:r>
          <a:r>
            <a:rPr lang="zh-CN" altLang="en-US" sz="1200" kern="1200" dirty="0" smtClean="0"/>
            <a:t>程序</a:t>
          </a:r>
          <a:r>
            <a:rPr lang="zh-CN" altLang="en-US" sz="1200" kern="1200" dirty="0"/>
            <a:t>升级</a:t>
          </a:r>
        </a:p>
      </dsp:txBody>
      <dsp:txXfrm>
        <a:off x="549397" y="1589283"/>
        <a:ext cx="2663579" cy="529610"/>
      </dsp:txXfrm>
    </dsp:sp>
    <dsp:sp modelId="{6A7E69CC-06DC-433D-8AA6-12B801EB51C7}">
      <dsp:nvSpPr>
        <dsp:cNvPr id="0" name=""/>
        <dsp:cNvSpPr/>
      </dsp:nvSpPr>
      <dsp:spPr>
        <a:xfrm rot="5400000">
          <a:off x="1781885" y="2132133"/>
          <a:ext cx="198603" cy="2383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900" kern="1200"/>
        </a:p>
      </dsp:txBody>
      <dsp:txXfrm rot="5400000">
        <a:off x="1781885" y="2132133"/>
        <a:ext cx="198603" cy="238324"/>
      </dsp:txXfrm>
    </dsp:sp>
    <dsp:sp modelId="{118E0C65-8183-4DCC-8BD4-F31559D7153A}">
      <dsp:nvSpPr>
        <dsp:cNvPr id="0" name=""/>
        <dsp:cNvSpPr/>
      </dsp:nvSpPr>
      <dsp:spPr>
        <a:xfrm>
          <a:off x="549397" y="2383698"/>
          <a:ext cx="2663579" cy="529610"/>
        </a:xfrm>
        <a:prstGeom prst="roundRect">
          <a:avLst>
            <a:gd name="adj" fmla="val 10000"/>
          </a:avLst>
        </a:prstGeom>
        <a:solidFill>
          <a:srgbClr val="5ACBF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/>
            <a:t>TECS</a:t>
          </a:r>
          <a:r>
            <a:rPr lang="zh-CN" altLang="en-US" sz="1200" kern="1200" dirty="0"/>
            <a:t>数据库升级</a:t>
          </a:r>
        </a:p>
      </dsp:txBody>
      <dsp:txXfrm>
        <a:off x="549397" y="2383698"/>
        <a:ext cx="2663579" cy="529610"/>
      </dsp:txXfrm>
    </dsp:sp>
    <dsp:sp modelId="{35DD70D2-A1F2-49FB-A186-5DA47C9C8E81}">
      <dsp:nvSpPr>
        <dsp:cNvPr id="0" name=""/>
        <dsp:cNvSpPr/>
      </dsp:nvSpPr>
      <dsp:spPr>
        <a:xfrm rot="5400000">
          <a:off x="1781885" y="2926549"/>
          <a:ext cx="198603" cy="2383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900" kern="1200"/>
        </a:p>
      </dsp:txBody>
      <dsp:txXfrm rot="5400000">
        <a:off x="1781885" y="2926549"/>
        <a:ext cx="198603" cy="238324"/>
      </dsp:txXfrm>
    </dsp:sp>
    <dsp:sp modelId="{9FA65419-1031-4C6F-9D0B-FC4ABF308F94}">
      <dsp:nvSpPr>
        <dsp:cNvPr id="0" name=""/>
        <dsp:cNvSpPr/>
      </dsp:nvSpPr>
      <dsp:spPr>
        <a:xfrm>
          <a:off x="529060" y="3178114"/>
          <a:ext cx="2704253" cy="529610"/>
        </a:xfrm>
        <a:prstGeom prst="roundRect">
          <a:avLst>
            <a:gd name="adj" fmla="val 10000"/>
          </a:avLst>
        </a:prstGeom>
        <a:solidFill>
          <a:srgbClr val="5ACBF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/>
            <a:t>start HA</a:t>
          </a:r>
          <a:endParaRPr lang="zh-CN" altLang="en-US" sz="1200" kern="1200" dirty="0"/>
        </a:p>
      </dsp:txBody>
      <dsp:txXfrm>
        <a:off x="529060" y="3178114"/>
        <a:ext cx="2704253" cy="5296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image" Target="../media/image39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BB1CDB-E0AA-4C61-98DA-3097B9A3C0BC}" type="datetimeFigureOut">
              <a:rPr lang="zh-CN" altLang="en-US" smtClean="0"/>
              <a:t>2016/6/12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FD469-6519-4727-8ABE-715115B6EC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F2D3E-301E-4728-B270-80452D4430BD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err="1" smtClean="0"/>
              <a:t>OpenStack</a:t>
            </a:r>
            <a:r>
              <a:rPr lang="en-US" altLang="zh-CN" sz="1200" dirty="0" smtClean="0"/>
              <a:t> Compute</a:t>
            </a:r>
            <a:r>
              <a:rPr lang="zh-CN" altLang="zh-CN" sz="1200" dirty="0" smtClean="0"/>
              <a:t>采用无共享、基于消息的架构，非常灵活，我们能安装每个</a:t>
            </a:r>
            <a:r>
              <a:rPr lang="en-US" altLang="zh-CN" sz="1200" dirty="0" smtClean="0"/>
              <a:t>nova- service</a:t>
            </a:r>
            <a:r>
              <a:rPr lang="zh-CN" altLang="zh-CN" sz="1200" dirty="0" smtClean="0"/>
              <a:t>在单独的服务器上，这意味着安装</a:t>
            </a:r>
            <a:r>
              <a:rPr lang="en-US" altLang="zh-CN" sz="1200" dirty="0" err="1" smtClean="0"/>
              <a:t>OpenStack</a:t>
            </a:r>
            <a:r>
              <a:rPr lang="en-US" altLang="zh-CN" sz="1200" dirty="0" smtClean="0"/>
              <a:t> Compute</a:t>
            </a:r>
            <a:r>
              <a:rPr lang="zh-CN" altLang="zh-CN" sz="1200" dirty="0" smtClean="0"/>
              <a:t>有多种可能的方法。</a:t>
            </a:r>
            <a:endParaRPr lang="zh-CN" altLang="en-US" sz="1200" dirty="0" smtClean="0"/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1) 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单结点：一台服务器运行所有的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nova- services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，同时也驱动虚拟实例。这种配置只为尝试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OpenStack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Compute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，或者为了开发目的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2) 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双结点：一个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cloud controller 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结点运行除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nova-compute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外的所有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nova-services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compute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结点运行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nova-compute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。一台客户计算机很可能需要打包镜像，以及和服务器进行交互，但是并不是必要的。这种配置主要用于概念和开发环境的证明。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3) 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多结点：通过简单部署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nova-compute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在一台额外的服务器以及拷贝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nova.conf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文件到这个新增的结点，你能在两结点的基础上，添加更多的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compute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结点，形成多结点部署。在较为复杂的多结点部署中，还能增加一个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volume controller 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和一个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network controller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作为额外的结点。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5A282-F90B-4AF9-8FE3-33587868E6FE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1).Dashboard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或者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获取用户证书，并通过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rest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api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接口向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keystone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进行认证。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2).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ketstone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鉴定用户证书，并产生一个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auth-token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传回给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dashboard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或者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，这个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auth-token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将用来向其他的模块发送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rest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请求。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3).dashboard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或者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将把新建一个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instance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的请求连同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auth-token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通过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rest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api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接口发送给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nova-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api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4).nova-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api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将携带着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auth-token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到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keystone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进行鉴定，并请求一些操作权限。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5).keystone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对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auth-token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进行鉴定，并把鉴定结果连同用户的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role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许可应答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nova-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api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Nova-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api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中进行配额检查，过滤条件整理等一些准备工作。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6).nova-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api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交换对要创建的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instance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进行落户。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7).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数据库为每一个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instance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创建一个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 entry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，并跟新一些相关的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tables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8).nova-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api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给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nova-scheduler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发送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rpc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消息，以获取使用特殊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hostid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更新后的数据库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entry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。也就是获取部署虚拟机需要的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host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。这一步其实是分两种情况的，如果配为在本地执行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conductor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操作的（即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use_local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配为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true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），则在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nova-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api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中启用了一个协程直接调用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conductor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manager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中定义的接口发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rpc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消息给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nova-scheduler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了；如果不使用本地执行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conductor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，则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nova-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api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发消息给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nova-conductor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nova-conductor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收到消息后又转发给了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nova-scheduler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9).nova-scheduler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从队列中取出请求消息。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10).nova-scheduler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nova-database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交互，通过相应的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filter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weighting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查找合适的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host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，更新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instance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表中的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host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node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信息，更新调度时间为当前时间。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11).nova-database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返回更新后的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instance entry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12).nova-scheduler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发送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rpc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消息给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nova-compute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，请求部署虚拟机。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此时这个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rpc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消息发送的时候会指定到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步中选中的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host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，也就是只有相关的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host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能够收到这个消息。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13).nova-compute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从消息队列取出请求消息。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14).nova-compute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发送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rpc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消息给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nova-conductor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，让其帮忙更新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instance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表中的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host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flavor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等信息。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15).nova-conductor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从队列中取出请求消息。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16).nova-conductor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nova-database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进行交换。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17).nova-database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返回更新后的数据库信息。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18).nova-conductor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把相关信息返回给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nova-compute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19).nova-compute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通过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rest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接口携带着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auth-token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到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glance-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api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获取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image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相关信息，并从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image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服务器上获取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image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20).glance-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api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到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keystone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去对携带过来的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auth-token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进行验证，并返回验证结果。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21).nova-compute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获取到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image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信息。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22).nova-compute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通过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rest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接口携带着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auth-token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到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network-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api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，为这个虚拟机分配、配置网络信息。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23).neutron service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到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keystone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对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auth-token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进行验证。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24).nova-compute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获取到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network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相关信息。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25-27.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这个从代码看不是必须的。可以创建好以后再挂载一个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volume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28).nova-compute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通过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hypervisor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创建虚拟机。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5A282-F90B-4AF9-8FE3-33587868E6FE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5A282-F90B-4AF9-8FE3-33587868E6FE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228600" lvl="0" indent="-228600">
              <a:buFont typeface="+mj-lt"/>
              <a:buAutoNum type="arabicPeriod"/>
            </a:pP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boot instance request comes in via the Nova API, through the message queue to the Nova scheduler.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Nova scheduler applies filter and finds the eligible compute node. Nova scheduler uses flavor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extra_specs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detail such as ‘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cpu_arch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’, ‘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baremetal:deploy_kernel_id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’, ‘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baremetal:deploy_ramdisk_id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 etc to match the target physical node.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spawn task is placed by the driver which contains all information such as which image to boot from etc. It invokes the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driver.spawn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from the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virt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layer of Nova compute.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 about the bare metal node is retrieved from the bare metal database and the node is reserved.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Images from Glance are pulled down to the local disk of the Ironic conductor servicing the bare metal node.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Virtual interfaces are plugged in and Neutron API updates DHCP port to support PXE/TFTP options.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Nova’s ironic driver issues a deploy request via the Ironic API to the Ironic conductor servicing the bare metal node.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PXE driver prepares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tftp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bootloader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IPMI driver issues command to enable network boot of a node and power it on.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DHCP boots the deploy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ramdisk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PXE driver actually copies the image over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iSCSI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the physical node. It connects to the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iSCSI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end point, partitions volume, “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dd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the image and closes the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iSCSI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connection. The deployment is done. The Ironic conductor will switch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pxe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service mode and notify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ramdisk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agent on the successful deployment.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IPMI driver reboots the bare metal node. Note that there are 2 power cycles during bare metal deployment; the first time when powered-on, the images get deployed as mentioned in step 9. The second time as in this case, after the images are deployed, the node is powered up.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None/>
            </a:pP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The bare metal node status is updated and the node instance is made available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F6F1-3D90-460F-8296-4046B30F21B1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内部公开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内部公开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Status: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云盘状态包括</a:t>
            </a:r>
            <a:endParaRPr lang="en-US" altLang="zh-CN" sz="1200" b="1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Creating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volume is being created.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Available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volume is ready to be attached to an instance.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Attaching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volume is attaching to an instance.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in-use 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volume is attached to an instance.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Deleting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volume is being deleted.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Error     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error occurred during volume creation.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error_deleting</a:t>
            </a:r>
            <a:r>
              <a:rPr lang="en-US" altLang="zh-CN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error occurred during volume deletion.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backing-up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volume is being backed up.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restoring-backup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backup is being restored to the volume.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error_restoring</a:t>
            </a:r>
            <a:r>
              <a:rPr lang="en-US" altLang="zh-CN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error occurred during backup restoration to a volume.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attach_status</a:t>
            </a:r>
            <a:r>
              <a:rPr lang="en-US" altLang="zh-CN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zh-CN" alt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挂载状态包括</a:t>
            </a:r>
            <a:endParaRPr lang="en-US" altLang="zh-CN" sz="1200" b="1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attached :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卷已经被装载，该状态时，卷的正常状态为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in-use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态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detached 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：卷未被装载状态，默认为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detached</a:t>
            </a:r>
          </a:p>
          <a:p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migration_status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：迁移状态包括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Migrating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：迁移中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Completing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：迁移完成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None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：初始状态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内部公开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内部公开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cinder-</a:t>
            </a:r>
            <a:r>
              <a:rPr lang="en-US" altLang="zh-CN" dirty="0" err="1" smtClean="0"/>
              <a:t>api</a:t>
            </a:r>
            <a:r>
              <a:rPr lang="en-US" altLang="zh-CN" dirty="0" smtClean="0"/>
              <a:t>: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是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cinder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服务的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endpoint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，提供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Restful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接口，负责处理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client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请求，并将请求发送至对应的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Message Queue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dirty="0" smtClean="0"/>
              <a:t>cinder-scheduler: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处理任务队列的任务，并根据预定策略选择合适的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Volume Service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节点来执行任务，其核心部分就是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scheduler_driver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 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作为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scheduler manager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driver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，负责具体的调度处理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cinder-volume: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该服务运行在存储节点上，管理存储空间。每个存储节点都有一个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Volume Service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，若干个这样的存储节点联合起来可以构成一个存储资源池。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内部公开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其它调度算法：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/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ChanceScheduler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随机选取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cinder-volume service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创建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cinder volume 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/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SimpleScheduler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根据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availability zone 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cinder-volume service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capacity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进行选择 （选择负荷最少的，但是也有个条件就是当前已使用空间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需要使用空间不能大于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max_gigabytes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</a:t>
            </a:r>
          </a:p>
          <a:p>
            <a:pPr lvl="0"/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/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默认的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filter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包括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AvailabilityZoneFilter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CapacityFilter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CapabilitiesFilter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</a:t>
            </a:r>
            <a:endParaRPr lang="en-US" altLang="zh-CN" dirty="0" smtClean="0"/>
          </a:p>
          <a:p>
            <a:pPr lvl="0"/>
            <a:r>
              <a:rPr lang="en-US" altLang="zh-CN" dirty="0" err="1" smtClean="0"/>
              <a:t>CapabilitiesFilter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：根据用户创建的</a:t>
            </a:r>
            <a:r>
              <a:rPr lang="en-US" altLang="zh-CN" dirty="0" smtClean="0"/>
              <a:t>volume type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类型筛选</a:t>
            </a:r>
            <a:r>
              <a:rPr lang="en-US" altLang="zh-CN" dirty="0" smtClean="0"/>
              <a:t> cinder-volume service </a:t>
            </a:r>
            <a:endParaRPr lang="zh-CN" altLang="zh-CN" dirty="0" smtClean="0"/>
          </a:p>
          <a:p>
            <a:pPr lvl="0"/>
            <a:r>
              <a:rPr lang="en-US" altLang="zh-CN" dirty="0" err="1" smtClean="0"/>
              <a:t>CapacityFilter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：过滤可用容量不足以满足用户请求的</a:t>
            </a:r>
            <a:r>
              <a:rPr lang="en-US" altLang="zh-CN" dirty="0" smtClean="0"/>
              <a:t>cinder-volume service </a:t>
            </a:r>
            <a:endParaRPr lang="zh-CN" altLang="zh-CN" dirty="0" smtClean="0"/>
          </a:p>
          <a:p>
            <a:pPr lvl="0"/>
            <a:r>
              <a:rPr lang="en-US" altLang="zh-CN" dirty="0" err="1" smtClean="0"/>
              <a:t>JsonFilter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：支持</a:t>
            </a:r>
            <a:r>
              <a:rPr lang="en-US" altLang="zh-CN" dirty="0" err="1" smtClean="0"/>
              <a:t>Json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语法自定义</a:t>
            </a:r>
            <a:r>
              <a:rPr lang="en-US" altLang="zh-CN" dirty="0" smtClean="0"/>
              <a:t>filter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规则，选择</a:t>
            </a:r>
            <a:r>
              <a:rPr lang="en-US" altLang="zh-CN" dirty="0" smtClean="0"/>
              <a:t>cinder-volume service </a:t>
            </a:r>
            <a:endParaRPr lang="zh-CN" altLang="zh-CN" dirty="0" smtClean="0"/>
          </a:p>
          <a:p>
            <a:pPr lvl="0"/>
            <a:r>
              <a:rPr lang="en-US" altLang="zh-CN" dirty="0" err="1" smtClean="0"/>
              <a:t>AvailabilityZoneFilter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：根据</a:t>
            </a:r>
            <a:r>
              <a:rPr lang="en-US" altLang="zh-CN" dirty="0" smtClean="0"/>
              <a:t>cinder-volume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属性</a:t>
            </a:r>
            <a:r>
              <a:rPr lang="en-US" altLang="zh-CN" dirty="0" err="1" smtClean="0"/>
              <a:t>AvailabilityZone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选择指定</a:t>
            </a:r>
            <a:r>
              <a:rPr lang="en-US" altLang="zh-CN" dirty="0" smtClean="0"/>
              <a:t>Zone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</a:t>
            </a:r>
            <a:r>
              <a:rPr lang="en-US" altLang="zh-CN" dirty="0" smtClean="0"/>
              <a:t>cinder-volume service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</a:t>
            </a:r>
            <a:r>
              <a:rPr lang="en-US" altLang="zh-CN" dirty="0" smtClean="0"/>
              <a:t> Cinder-volume service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</a:t>
            </a:r>
            <a:r>
              <a:rPr lang="en-US" altLang="zh-CN" dirty="0" err="1" smtClean="0"/>
              <a:t>AvailabilityZone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是通过配置文件</a:t>
            </a:r>
            <a:r>
              <a:rPr lang="en-US" altLang="zh-CN" dirty="0" err="1" smtClean="0"/>
              <a:t>storage_availability_zone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进行指定。 使用</a:t>
            </a:r>
            <a:r>
              <a:rPr lang="en-US" altLang="zh-CN" dirty="0" smtClean="0"/>
              <a:t>cinder service-list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可以查看</a:t>
            </a:r>
            <a:r>
              <a:rPr lang="en-US" altLang="zh-CN" dirty="0" smtClean="0"/>
              <a:t>cinder service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所在的</a:t>
            </a:r>
            <a:r>
              <a:rPr lang="en-US" altLang="zh-CN" dirty="0" err="1" smtClean="0"/>
              <a:t>AvailabilityZone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</a:t>
            </a:r>
            <a:endParaRPr lang="zh-CN" altLang="zh-CN" dirty="0" smtClean="0"/>
          </a:p>
          <a:p>
            <a:pPr lvl="0"/>
            <a:r>
              <a:rPr lang="en-US" altLang="zh-CN" dirty="0" err="1" smtClean="0"/>
              <a:t>DifferentBackendFilter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：调度到与指定的卷所在的后端不同的后端。</a:t>
            </a:r>
            <a:endParaRPr lang="zh-CN" altLang="zh-CN" dirty="0" smtClean="0"/>
          </a:p>
          <a:p>
            <a:pPr lvl="0"/>
            <a:r>
              <a:rPr lang="en-US" altLang="zh-CN" dirty="0" err="1" smtClean="0"/>
              <a:t>SameBackendFilter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：调到与指定的卷所在的后端相同的后端。（以上两种方式类似</a:t>
            </a:r>
            <a:r>
              <a:rPr lang="en-US" altLang="zh-CN" dirty="0" smtClean="0"/>
              <a:t>nova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</a:t>
            </a:r>
            <a:r>
              <a:rPr lang="en-US" altLang="zh-CN" dirty="0" smtClean="0"/>
              <a:t>Affinity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和</a:t>
            </a:r>
            <a:r>
              <a:rPr lang="en-US" altLang="zh-CN" dirty="0" smtClean="0"/>
              <a:t>anti- affinity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 smtClean="0"/>
              <a:t>RetryFilter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：过滤创建</a:t>
            </a:r>
            <a:r>
              <a:rPr lang="en-US" altLang="zh-CN" dirty="0" smtClean="0"/>
              <a:t>volume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失败的</a:t>
            </a:r>
            <a:r>
              <a:rPr lang="en-US" altLang="zh-CN" dirty="0" smtClean="0"/>
              <a:t>cinder-volume service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，在</a:t>
            </a:r>
            <a:r>
              <a:rPr lang="en-US" altLang="zh-CN" dirty="0" smtClean="0"/>
              <a:t>reschedule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阶段起作用。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zh-CN" altLang="zh-CN" dirty="0" smtClean="0"/>
          </a:p>
          <a:p>
            <a:r>
              <a:rPr lang="en-US" altLang="zh-CN" dirty="0" smtClean="0"/>
              <a:t># Maximum number of attempts to schedule an volume (integer value)</a:t>
            </a:r>
            <a:br>
              <a:rPr lang="en-US" altLang="zh-CN" dirty="0" smtClean="0"/>
            </a:br>
            <a:r>
              <a:rPr lang="en-US" altLang="zh-CN" dirty="0" smtClean="0"/>
              <a:t>#</a:t>
            </a:r>
            <a:r>
              <a:rPr lang="en-US" altLang="zh-CN" dirty="0" err="1" smtClean="0"/>
              <a:t>scheduler_max_attempts</a:t>
            </a:r>
            <a:r>
              <a:rPr lang="en-US" altLang="zh-CN" dirty="0" smtClean="0"/>
              <a:t>=3 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内部公开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、操作系统的功能就是管理硬件设备，为上层应用屏蔽硬件细节并提供访问接口，同时提供用户访问的界面；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、云计算的硬件包括通用的</a:t>
            </a:r>
            <a:r>
              <a:rPr lang="en-US" altLang="zh-CN" dirty="0" smtClean="0"/>
              <a:t>IT</a:t>
            </a:r>
            <a:r>
              <a:rPr lang="zh-CN" altLang="en-US" dirty="0" smtClean="0"/>
              <a:t>服务器、存储设备、网络设备；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、介绍云计算的概念；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内部公开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AllocatedCapacityWeigher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：有最小已使用空间的</a:t>
            </a:r>
            <a:r>
              <a:rPr lang="en-US" altLang="zh-CN" dirty="0" smtClean="0"/>
              <a:t>host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胜出。</a:t>
            </a:r>
            <a:r>
              <a:rPr lang="en-US" altLang="zh-CN" dirty="0" smtClean="0"/>
              <a:t> 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可设置</a:t>
            </a:r>
            <a:r>
              <a:rPr lang="en-US" altLang="zh-CN" dirty="0" err="1" smtClean="0"/>
              <a:t>allocated_capacity_weight_multiplier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为正值来反转，其默认值为</a:t>
            </a:r>
            <a:r>
              <a:rPr lang="en-US" altLang="zh-CN" dirty="0" smtClean="0"/>
              <a:t>-1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</a:t>
            </a:r>
            <a:endParaRPr lang="zh-CN" altLang="zh-CN" dirty="0" smtClean="0"/>
          </a:p>
          <a:p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CapacityWeigher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：有最大可使用空间的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host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胜出。可设置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capacity_weight_multiplier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为负值来反转算法，其默认值为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最终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空间计算：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capacity_weight_mulipliter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*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host_state.free_capcaity_gb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*(1 - float(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host_state.reserved_precentage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/100))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ChanceWeigher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：随机从过滤出的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host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中选择一个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host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VolumeNumberWeighter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：从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Juno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版本开始支持，按卷数量调度，在多后端的情况下，可以平衡多个后端的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I/O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输入输出流量。例如创建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个卷，其中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个在后端存储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上，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个在后端存储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上。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内部公开</a:t>
            </a:r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内部公开</a:t>
            </a:r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内部公开</a:t>
            </a:r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内部公开</a:t>
            </a:r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内部公开</a:t>
            </a:r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内部公开</a:t>
            </a:r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内部公开</a:t>
            </a:r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内部公开</a:t>
            </a:r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内部公开</a:t>
            </a:r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altLang="zh-CN" dirty="0" smtClean="0"/>
              <a:t>Glance-</a:t>
            </a:r>
            <a:r>
              <a:rPr lang="en-US" altLang="zh-CN" dirty="0" err="1" smtClean="0"/>
              <a:t>api</a:t>
            </a:r>
            <a:r>
              <a:rPr lang="zh-CN" altLang="en-US" dirty="0" smtClean="0"/>
              <a:t>负责接收</a:t>
            </a:r>
            <a:r>
              <a:rPr lang="en-US" altLang="zh-CN" dirty="0" smtClean="0"/>
              <a:t>REST API</a:t>
            </a:r>
            <a:r>
              <a:rPr lang="zh-CN" altLang="en-US" dirty="0" smtClean="0"/>
              <a:t>请求，然后通过其他模块（</a:t>
            </a:r>
            <a:r>
              <a:rPr lang="en-US" altLang="zh-CN" dirty="0" smtClean="0"/>
              <a:t>glance-registry</a:t>
            </a:r>
            <a:r>
              <a:rPr lang="zh-CN" altLang="en-US" dirty="0" smtClean="0"/>
              <a:t>及</a:t>
            </a:r>
            <a:r>
              <a:rPr lang="en-US" altLang="zh-CN" dirty="0" smtClean="0"/>
              <a:t>image store</a:t>
            </a:r>
            <a:r>
              <a:rPr lang="zh-CN" altLang="en-US" dirty="0" smtClean="0"/>
              <a:t>）来完成诸如镜像的查找、获取、上传、删除等操作，默认监听端口</a:t>
            </a:r>
            <a:r>
              <a:rPr lang="en-US" altLang="zh-CN" dirty="0" smtClean="0"/>
              <a:t>9292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en-US" altLang="zh-CN" sz="1200" kern="1200" dirty="0" smtClean="0">
                <a:solidFill>
                  <a:schemeClr val="tx1"/>
                </a:solidFill>
                <a:latin typeface="Arial" pitchFamily="-112" charset="0"/>
                <a:ea typeface="宋体" pitchFamily="-112" charset="-122"/>
                <a:cs typeface="宋体" pitchFamily="-112" charset="-122"/>
              </a:rPr>
              <a:t>Glance-registry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pitchFamily="-112" charset="0"/>
                <a:ea typeface="宋体" pitchFamily="-112" charset="-122"/>
                <a:cs typeface="宋体" pitchFamily="-112" charset="-122"/>
              </a:rPr>
              <a:t>用于提供镜像元数据相关的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itchFamily="-112" charset="0"/>
                <a:ea typeface="宋体" pitchFamily="-112" charset="-122"/>
                <a:cs typeface="宋体" pitchFamily="-112" charset="-122"/>
              </a:rPr>
              <a:t>REST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pitchFamily="-112" charset="0"/>
                <a:ea typeface="宋体" pitchFamily="-112" charset="-122"/>
                <a:cs typeface="宋体" pitchFamily="-112" charset="-122"/>
              </a:rPr>
              <a:t>接口，通过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itchFamily="-112" charset="0"/>
                <a:ea typeface="宋体" pitchFamily="-112" charset="-122"/>
                <a:cs typeface="宋体" pitchFamily="-112" charset="-122"/>
              </a:rPr>
              <a:t>glance-registry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pitchFamily="-112" charset="0"/>
                <a:ea typeface="宋体" pitchFamily="-112" charset="-122"/>
                <a:cs typeface="宋体" pitchFamily="-112" charset="-122"/>
              </a:rPr>
              <a:t>，可以向数据库中写入或获取镜像的各种数据，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itchFamily="-112" charset="0"/>
                <a:ea typeface="宋体" pitchFamily="-112" charset="-122"/>
                <a:cs typeface="宋体" pitchFamily="-112" charset="-122"/>
              </a:rPr>
              <a:t>glance-registry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pitchFamily="-112" charset="0"/>
                <a:ea typeface="宋体" pitchFamily="-112" charset="-122"/>
                <a:cs typeface="宋体" pitchFamily="-112" charset="-122"/>
              </a:rPr>
              <a:t>监听端口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itchFamily="-112" charset="0"/>
                <a:ea typeface="宋体" pitchFamily="-112" charset="-122"/>
                <a:cs typeface="宋体" pitchFamily="-112" charset="-122"/>
              </a:rPr>
              <a:t>9191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pitchFamily="-112" charset="0"/>
                <a:ea typeface="宋体" pitchFamily="-112" charset="-122"/>
                <a:cs typeface="宋体" pitchFamily="-112" charset="-122"/>
              </a:rPr>
              <a:t>。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itchFamily="-112" charset="0"/>
                <a:ea typeface="宋体" pitchFamily="-112" charset="-122"/>
                <a:cs typeface="宋体" pitchFamily="-112" charset="-122"/>
              </a:rPr>
              <a:t>Glance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pitchFamily="-112" charset="0"/>
                <a:ea typeface="宋体" pitchFamily="-112" charset="-122"/>
                <a:cs typeface="宋体" pitchFamily="-112" charset="-122"/>
              </a:rPr>
              <a:t>的数据库中有两张表，一张是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itchFamily="-112" charset="0"/>
                <a:ea typeface="宋体" pitchFamily="-112" charset="-122"/>
                <a:cs typeface="宋体" pitchFamily="-112" charset="-122"/>
              </a:rPr>
              <a:t>image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pitchFamily="-112" charset="0"/>
                <a:ea typeface="宋体" pitchFamily="-112" charset="-122"/>
                <a:cs typeface="宋体" pitchFamily="-112" charset="-122"/>
              </a:rPr>
              <a:t>表，另一张是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itchFamily="-112" charset="0"/>
                <a:ea typeface="宋体" pitchFamily="-112" charset="-122"/>
                <a:cs typeface="宋体" pitchFamily="-112" charset="-122"/>
              </a:rPr>
              <a:t>image property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pitchFamily="-112" charset="0"/>
                <a:ea typeface="宋体" pitchFamily="-112" charset="-122"/>
                <a:cs typeface="宋体" pitchFamily="-112" charset="-122"/>
              </a:rPr>
              <a:t>表。</a:t>
            </a:r>
            <a:endParaRPr lang="en-US" altLang="zh-CN" sz="1200" kern="1200" dirty="0" smtClean="0">
              <a:solidFill>
                <a:schemeClr val="tx1"/>
              </a:solidFill>
              <a:latin typeface="Arial" pitchFamily="-112" charset="0"/>
              <a:ea typeface="宋体" pitchFamily="-112" charset="-122"/>
              <a:cs typeface="宋体" pitchFamily="-112" charset="-122"/>
            </a:endParaRPr>
          </a:p>
          <a:p>
            <a:pPr marL="228600" indent="-228600">
              <a:buAutoNum type="arabicPeriod"/>
            </a:pPr>
            <a:r>
              <a:rPr lang="en-US" altLang="zh-CN" sz="1200" kern="1200" dirty="0" smtClean="0">
                <a:solidFill>
                  <a:schemeClr val="tx1"/>
                </a:solidFill>
                <a:latin typeface="Arial" pitchFamily="-112" charset="0"/>
                <a:ea typeface="宋体" pitchFamily="-112" charset="-122"/>
                <a:cs typeface="宋体" pitchFamily="-112" charset="-122"/>
              </a:rPr>
              <a:t>image store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pitchFamily="-112" charset="0"/>
                <a:ea typeface="宋体" pitchFamily="-112" charset="-122"/>
                <a:cs typeface="宋体" pitchFamily="-112" charset="-122"/>
              </a:rPr>
              <a:t>是一个存储的接口层，通过这个接口，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itchFamily="-112" charset="0"/>
                <a:ea typeface="宋体" pitchFamily="-112" charset="-122"/>
                <a:cs typeface="宋体" pitchFamily="-112" charset="-122"/>
              </a:rPr>
              <a:t>glance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pitchFamily="-112" charset="0"/>
                <a:ea typeface="宋体" pitchFamily="-112" charset="-122"/>
                <a:cs typeface="宋体" pitchFamily="-112" charset="-122"/>
              </a:rPr>
              <a:t>可以获取镜像，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itchFamily="-112" charset="0"/>
                <a:ea typeface="宋体" pitchFamily="-112" charset="-122"/>
                <a:cs typeface="宋体" pitchFamily="-112" charset="-122"/>
              </a:rPr>
              <a:t>image store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pitchFamily="-112" charset="0"/>
                <a:ea typeface="宋体" pitchFamily="-112" charset="-122"/>
                <a:cs typeface="宋体" pitchFamily="-112" charset="-122"/>
              </a:rPr>
              <a:t>支持的存储有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itchFamily="-112" charset="0"/>
                <a:ea typeface="宋体" pitchFamily="-112" charset="-122"/>
                <a:cs typeface="宋体" pitchFamily="-112" charset="-122"/>
              </a:rPr>
              <a:t>Amazon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pitchFamily="-112" charset="0"/>
                <a:ea typeface="宋体" pitchFamily="-112" charset="-122"/>
                <a:cs typeface="宋体" pitchFamily="-112" charset="-122"/>
              </a:rPr>
              <a:t>的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itchFamily="-112" charset="0"/>
                <a:ea typeface="宋体" pitchFamily="-112" charset="-122"/>
                <a:cs typeface="宋体" pitchFamily="-112" charset="-122"/>
              </a:rPr>
              <a:t>S3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pitchFamily="-112" charset="0"/>
                <a:ea typeface="宋体" pitchFamily="-112" charset="-122"/>
                <a:cs typeface="宋体" pitchFamily="-112" charset="-122"/>
              </a:rPr>
              <a:t>、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Arial" pitchFamily="-112" charset="0"/>
                <a:ea typeface="宋体" pitchFamily="-112" charset="-122"/>
                <a:cs typeface="宋体" pitchFamily="-112" charset="-122"/>
              </a:rPr>
              <a:t>OpenStack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pitchFamily="-112" charset="0"/>
                <a:ea typeface="宋体" pitchFamily="-112" charset="-122"/>
                <a:cs typeface="宋体" pitchFamily="-112" charset="-122"/>
              </a:rPr>
              <a:t>本身的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itchFamily="-112" charset="0"/>
                <a:ea typeface="宋体" pitchFamily="-112" charset="-122"/>
                <a:cs typeface="宋体" pitchFamily="-112" charset="-122"/>
              </a:rPr>
              <a:t>Swift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pitchFamily="-112" charset="0"/>
                <a:ea typeface="宋体" pitchFamily="-112" charset="-122"/>
                <a:cs typeface="宋体" pitchFamily="-112" charset="-122"/>
              </a:rPr>
              <a:t>，还有诸如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Arial" pitchFamily="-112" charset="0"/>
                <a:ea typeface="宋体" pitchFamily="-112" charset="-122"/>
                <a:cs typeface="宋体" pitchFamily="-112" charset="-122"/>
              </a:rPr>
              <a:t>ceph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pitchFamily="-112" charset="0"/>
                <a:ea typeface="宋体" pitchFamily="-112" charset="-122"/>
                <a:cs typeface="宋体" pitchFamily="-112" charset="-122"/>
              </a:rPr>
              <a:t>，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itchFamily="-112" charset="0"/>
                <a:ea typeface="宋体" pitchFamily="-112" charset="-122"/>
                <a:cs typeface="宋体" pitchFamily="-112" charset="-122"/>
              </a:rPr>
              <a:t>sheepdog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pitchFamily="-112" charset="0"/>
                <a:ea typeface="宋体" pitchFamily="-112" charset="-122"/>
                <a:cs typeface="宋体" pitchFamily="-112" charset="-122"/>
              </a:rPr>
              <a:t>，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Arial" pitchFamily="-112" charset="0"/>
                <a:ea typeface="宋体" pitchFamily="-112" charset="-122"/>
                <a:cs typeface="宋体" pitchFamily="-112" charset="-122"/>
              </a:rPr>
              <a:t>GlusterFS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pitchFamily="-112" charset="0"/>
                <a:ea typeface="宋体" pitchFamily="-112" charset="-122"/>
                <a:cs typeface="宋体" pitchFamily="-112" charset="-122"/>
              </a:rPr>
              <a:t>等分布式存储。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252645-75B4-4EF5-A8A6-583F9D7CB263}" type="slidenum">
              <a:rPr lang="en-US" altLang="zh-CN" smtClean="0"/>
              <a:pPr>
                <a:defRPr/>
              </a:pPr>
              <a:t>73</a:t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云计算概念的重点：服务，</a:t>
            </a:r>
            <a:r>
              <a:rPr lang="en-US" altLang="zh-CN" dirty="0" err="1" smtClean="0"/>
              <a:t>XaaS</a:t>
            </a:r>
            <a:r>
              <a:rPr lang="zh-CN" altLang="en-US" dirty="0" smtClean="0"/>
              <a:t>及</a:t>
            </a:r>
            <a:r>
              <a:rPr lang="en-US" altLang="zh-CN" dirty="0" smtClean="0"/>
              <a:t>everything</a:t>
            </a:r>
            <a:r>
              <a:rPr lang="en-US" altLang="zh-CN" baseline="0" dirty="0" smtClean="0"/>
              <a:t> as a service</a:t>
            </a:r>
            <a:r>
              <a:rPr lang="zh-CN" altLang="en-US" baseline="0" dirty="0" smtClean="0"/>
              <a:t>，云计算经常和煤气、水、电类比。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内部公开</a:t>
            </a:r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image: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提供镜像的创建、下载、更新、查看、删除。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members: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使用镜像成员管理，包括成员的添加、查看和删除。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registry: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提供对数据库操作的封装，包括镜像和成员管理的相关的数据库操作。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Image_cache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提供镜像缓存功能，以提高镜像的下载速度。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store: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提供和各种镜像存储后端的驱动接口适配，从而完成镜像的保存和获取。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Common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提供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glance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各模块公用的功能，比如参数配置、日志等。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scrubber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镜像延时清除时，负责情况延时到期的镜像。</a:t>
            </a:r>
          </a:p>
          <a:p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内部公开</a:t>
            </a:r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kern="1200" dirty="0" smtClean="0">
                <a:solidFill>
                  <a:schemeClr val="tx1"/>
                </a:solidFill>
                <a:latin typeface="Arial" pitchFamily="-112" charset="0"/>
                <a:ea typeface="宋体" pitchFamily="-112" charset="-122"/>
                <a:cs typeface="宋体" pitchFamily="-112" charset="-122"/>
              </a:rPr>
              <a:t>根据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itchFamily="-112" charset="0"/>
                <a:ea typeface="宋体" pitchFamily="-112" charset="-122"/>
                <a:cs typeface="宋体" pitchFamily="-112" charset="-122"/>
              </a:rPr>
              <a:t>flavor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pitchFamily="-112" charset="0"/>
                <a:ea typeface="宋体" pitchFamily="-112" charset="-122"/>
                <a:cs typeface="宋体" pitchFamily="-112" charset="-122"/>
              </a:rPr>
              <a:t>提供的配置：一个启动卷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Arial" pitchFamily="-112" charset="0"/>
                <a:ea typeface="宋体" pitchFamily="-112" charset="-122"/>
                <a:cs typeface="宋体" pitchFamily="-112" charset="-122"/>
              </a:rPr>
              <a:t>vda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pitchFamily="-112" charset="0"/>
                <a:ea typeface="宋体" pitchFamily="-112" charset="-122"/>
                <a:cs typeface="宋体" pitchFamily="-112" charset="-122"/>
              </a:rPr>
              <a:t>、一个附加临时存储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Arial" pitchFamily="-112" charset="0"/>
                <a:ea typeface="宋体" pitchFamily="-112" charset="-122"/>
                <a:cs typeface="宋体" pitchFamily="-112" charset="-122"/>
              </a:rPr>
              <a:t>vdb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pitchFamily="-112" charset="0"/>
                <a:ea typeface="宋体" pitchFamily="-112" charset="-122"/>
                <a:cs typeface="宋体" pitchFamily="-112" charset="-122"/>
              </a:rPr>
              <a:t>、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itchFamily="-112" charset="0"/>
                <a:ea typeface="宋体" pitchFamily="-112" charset="-122"/>
                <a:cs typeface="宋体" pitchFamily="-112" charset="-122"/>
              </a:rPr>
              <a:t>cinder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pitchFamily="-112" charset="0"/>
                <a:ea typeface="宋体" pitchFamily="-112" charset="-122"/>
                <a:cs typeface="宋体" pitchFamily="-112" charset="-122"/>
              </a:rPr>
              <a:t>给出的第三个虚拟磁盘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Arial" pitchFamily="-112" charset="0"/>
                <a:ea typeface="宋体" pitchFamily="-112" charset="-122"/>
                <a:cs typeface="宋体" pitchFamily="-112" charset="-122"/>
              </a:rPr>
              <a:t>vdc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pitchFamily="-112" charset="0"/>
                <a:ea typeface="宋体" pitchFamily="-112" charset="-122"/>
                <a:cs typeface="宋体" pitchFamily="-112" charset="-122"/>
              </a:rPr>
              <a:t>的映射</a:t>
            </a:r>
            <a:endParaRPr lang="en-US" altLang="zh-CN" sz="1200" kern="1200" dirty="0" smtClean="0">
              <a:solidFill>
                <a:schemeClr val="tx1"/>
              </a:solidFill>
              <a:latin typeface="Arial" pitchFamily="-112" charset="0"/>
              <a:ea typeface="宋体" pitchFamily="-112" charset="-122"/>
              <a:cs typeface="宋体" pitchFamily="-112" charset="-122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latin typeface="Arial" pitchFamily="-112" charset="0"/>
                <a:ea typeface="宋体" pitchFamily="-112" charset="-122"/>
                <a:cs typeface="宋体" pitchFamily="-112" charset="-122"/>
              </a:rPr>
              <a:t>基础镜像从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itchFamily="-112" charset="0"/>
                <a:ea typeface="宋体" pitchFamily="-112" charset="-122"/>
                <a:cs typeface="宋体" pitchFamily="-112" charset="-122"/>
              </a:rPr>
              <a:t>image store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pitchFamily="-112" charset="0"/>
                <a:ea typeface="宋体" pitchFamily="-112" charset="-122"/>
                <a:cs typeface="宋体" pitchFamily="-112" charset="-122"/>
              </a:rPr>
              <a:t>处拷贝到本地磁盘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itchFamily="-112" charset="0"/>
                <a:ea typeface="宋体" pitchFamily="-112" charset="-122"/>
                <a:cs typeface="宋体" pitchFamily="-112" charset="-122"/>
              </a:rPr>
              <a:t>local disk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pitchFamily="-112" charset="0"/>
                <a:ea typeface="宋体" pitchFamily="-112" charset="-122"/>
                <a:cs typeface="宋体" pitchFamily="-112" charset="-122"/>
              </a:rPr>
              <a:t>。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itchFamily="-112" charset="0"/>
                <a:ea typeface="宋体" pitchFamily="-112" charset="-122"/>
                <a:cs typeface="宋体" pitchFamily="-112" charset="-122"/>
              </a:rPr>
              <a:t>local disk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pitchFamily="-112" charset="0"/>
                <a:ea typeface="宋体" pitchFamily="-112" charset="-122"/>
                <a:cs typeface="宋体" pitchFamily="-112" charset="-122"/>
              </a:rPr>
              <a:t>是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itchFamily="-112" charset="0"/>
                <a:ea typeface="宋体" pitchFamily="-112" charset="-122"/>
                <a:cs typeface="宋体" pitchFamily="-112" charset="-122"/>
              </a:rPr>
              <a:t>instance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pitchFamily="-112" charset="0"/>
                <a:ea typeface="宋体" pitchFamily="-112" charset="-122"/>
                <a:cs typeface="宋体" pitchFamily="-112" charset="-122"/>
              </a:rPr>
              <a:t>访问的第一个磁盘（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Arial" pitchFamily="-112" charset="0"/>
                <a:ea typeface="宋体" pitchFamily="-112" charset="-122"/>
                <a:cs typeface="宋体" pitchFamily="-112" charset="-122"/>
              </a:rPr>
              <a:t>vda</a:t>
            </a:r>
            <a:r>
              <a:rPr lang="zh-CN" altLang="zh-CN" sz="1200" kern="1200" dirty="0" smtClean="0">
                <a:solidFill>
                  <a:schemeClr val="tx1"/>
                </a:solidFill>
                <a:latin typeface="Arial" pitchFamily="-112" charset="0"/>
                <a:ea typeface="宋体" pitchFamily="-112" charset="-122"/>
                <a:cs typeface="宋体" pitchFamily="-112" charset="-122"/>
              </a:rPr>
              <a:t>）。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252645-75B4-4EF5-A8A6-583F9D7CB263}" type="slidenum">
              <a:rPr lang="en-US" altLang="zh-CN" smtClean="0"/>
              <a:pPr>
                <a:defRPr/>
              </a:pPr>
              <a:t>75</a:t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磁盘格式和容器格式：</a:t>
            </a:r>
            <a:endParaRPr lang="en-US" altLang="zh-CN" dirty="0" smtClean="0"/>
          </a:p>
          <a:p>
            <a:r>
              <a:rPr lang="zh-CN" altLang="en-US" dirty="0" smtClean="0"/>
              <a:t>支持的磁盘格式</a:t>
            </a:r>
            <a:r>
              <a:rPr lang="en-US" altLang="zh-CN" dirty="0" err="1" smtClean="0"/>
              <a:t>ami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ari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aki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vhd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vmdk</a:t>
            </a:r>
            <a:r>
              <a:rPr lang="en-US" altLang="zh-CN" dirty="0" smtClean="0"/>
              <a:t>, raw, qcow2, </a:t>
            </a:r>
            <a:r>
              <a:rPr lang="en-US" altLang="zh-CN" dirty="0" err="1" smtClean="0"/>
              <a:t>vdi</a:t>
            </a:r>
            <a:r>
              <a:rPr lang="en-US" altLang="zh-CN" dirty="0" smtClean="0"/>
              <a:t>, and </a:t>
            </a:r>
            <a:r>
              <a:rPr lang="en-US" altLang="zh-CN" dirty="0" err="1" smtClean="0"/>
              <a:t>iso</a:t>
            </a:r>
            <a:r>
              <a:rPr lang="en-US" altLang="zh-CN" dirty="0" smtClean="0"/>
              <a:t>.</a:t>
            </a:r>
          </a:p>
          <a:p>
            <a:r>
              <a:rPr lang="zh-CN" altLang="en-US" dirty="0" smtClean="0"/>
              <a:t>支持容器格式：</a:t>
            </a:r>
            <a:r>
              <a:rPr lang="en-US" altLang="zh-CN" dirty="0" err="1" smtClean="0"/>
              <a:t>ami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ari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aki</a:t>
            </a:r>
            <a:r>
              <a:rPr lang="en-US" altLang="zh-CN" dirty="0" smtClean="0"/>
              <a:t>, bare, and </a:t>
            </a:r>
            <a:r>
              <a:rPr lang="en-US" altLang="zh-CN" dirty="0" err="1" smtClean="0"/>
              <a:t>ovf</a:t>
            </a:r>
            <a:r>
              <a:rPr lang="en-US" altLang="zh-CN" dirty="0" smtClean="0"/>
              <a:t>.</a:t>
            </a:r>
          </a:p>
          <a:p>
            <a:pPr rtl="0"/>
            <a:r>
              <a:rPr lang="zh-CN" altLang="en-US" dirty="0" smtClean="0"/>
              <a:t>镜像的状态：</a:t>
            </a:r>
          </a:p>
          <a:p>
            <a:pPr rtl="0"/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queued 	The image identifier has been reserved for an image in the Glance registry.	</a:t>
            </a:r>
          </a:p>
          <a:p>
            <a:pPr rtl="0"/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saving	Denotes that an image’s raw data is currently being uploaded to Glance.	</a:t>
            </a:r>
          </a:p>
          <a:p>
            <a:pPr rtl="0"/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active	Denotes an image that is fully available in Glance. 	</a:t>
            </a:r>
          </a:p>
          <a:p>
            <a:pPr rtl="0"/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killed	Denotes that an error occurred during the uploading of an image’s data, and that the image is not readable.</a:t>
            </a:r>
          </a:p>
          <a:p>
            <a:pPr rtl="0"/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deleted	Glance has retained the information about the image, but it is no longer available to use.	</a:t>
            </a:r>
          </a:p>
          <a:p>
            <a:pPr rtl="0"/>
            <a:r>
              <a:rPr lang="en-US" altLang="zh-CN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pending_delete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This is similar to deleted, however, Glance has not yet removed the image data.	</a:t>
            </a:r>
          </a:p>
          <a:p>
            <a:r>
              <a:rPr lang="zh-CN" altLang="en-US" dirty="0" smtClean="0"/>
              <a:t>镜像的属性：镜像的属性描述了虚拟机的一些架构特性等，比如</a:t>
            </a:r>
            <a:r>
              <a:rPr lang="en-US" altLang="zh-CN" dirty="0" smtClean="0"/>
              <a:t>CPU</a:t>
            </a:r>
            <a:r>
              <a:rPr lang="zh-CN" altLang="en-US" dirty="0" smtClean="0"/>
              <a:t>架构，磁盘驱动类型，网卡驱动类型等</a:t>
            </a:r>
            <a:endParaRPr lang="en-US" altLang="zh-CN" dirty="0" smtClean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内部公开</a:t>
            </a:r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管理员使用上传镜像命令。</a:t>
            </a:r>
            <a:r>
              <a:rPr lang="en-US" altLang="zh-CN" dirty="0" smtClean="0"/>
              <a:t>Glance-API</a:t>
            </a:r>
            <a:r>
              <a:rPr lang="zh-CN" altLang="en-US" dirty="0" smtClean="0"/>
              <a:t>服务收到请求，并通过它的中间件，解析出版本号等信息。</a:t>
            </a:r>
          </a:p>
          <a:p>
            <a:r>
              <a:rPr lang="en-US" altLang="zh-CN" dirty="0" smtClean="0"/>
              <a:t>2. Glance-Registry</a:t>
            </a:r>
            <a:r>
              <a:rPr lang="zh-CN" altLang="en-US" dirty="0" smtClean="0"/>
              <a:t>服务的</a:t>
            </a:r>
            <a:r>
              <a:rPr lang="en-US" altLang="zh-CN" dirty="0" err="1" smtClean="0"/>
              <a:t>api</a:t>
            </a:r>
            <a:r>
              <a:rPr lang="zh-CN" altLang="en-US" dirty="0" smtClean="0"/>
              <a:t>获取一个</a:t>
            </a:r>
            <a:r>
              <a:rPr lang="en-US" altLang="zh-CN" dirty="0" smtClean="0"/>
              <a:t>registry client</a:t>
            </a:r>
            <a:r>
              <a:rPr lang="zh-CN" altLang="en-US" dirty="0" smtClean="0"/>
              <a:t>，调用</a:t>
            </a:r>
            <a:r>
              <a:rPr lang="en-US" altLang="zh-CN" dirty="0" smtClean="0"/>
              <a:t>registry client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add_image</a:t>
            </a:r>
            <a:r>
              <a:rPr lang="zh-CN" altLang="en-US" dirty="0" smtClean="0"/>
              <a:t>函数。此时镜像的状态为“</a:t>
            </a:r>
            <a:r>
              <a:rPr lang="en-US" altLang="zh-CN" dirty="0" smtClean="0"/>
              <a:t>queued”</a:t>
            </a:r>
            <a:r>
              <a:rPr lang="zh-CN" altLang="en-US" dirty="0" smtClean="0"/>
              <a:t>， 标识该镜像</a:t>
            </a:r>
            <a:r>
              <a:rPr lang="en-US" altLang="zh-CN" dirty="0" smtClean="0"/>
              <a:t>ID</a:t>
            </a:r>
            <a:r>
              <a:rPr lang="zh-CN" altLang="en-US" dirty="0" smtClean="0"/>
              <a:t>已经被保留，但是镜像还未上传。</a:t>
            </a:r>
          </a:p>
          <a:p>
            <a:r>
              <a:rPr lang="en-US" altLang="zh-CN" dirty="0" smtClean="0"/>
              <a:t>3. Glance-Registry</a:t>
            </a:r>
            <a:r>
              <a:rPr lang="zh-CN" altLang="en-US" dirty="0" smtClean="0"/>
              <a:t>服务执行</a:t>
            </a:r>
            <a:r>
              <a:rPr lang="en-US" altLang="zh-CN" dirty="0" smtClean="0"/>
              <a:t>client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add_image</a:t>
            </a:r>
            <a:r>
              <a:rPr lang="zh-CN" altLang="en-US" dirty="0" smtClean="0"/>
              <a:t>函数，向</a:t>
            </a:r>
            <a:r>
              <a:rPr lang="en-US" altLang="zh-CN" dirty="0" smtClean="0"/>
              <a:t>glance</a:t>
            </a:r>
            <a:r>
              <a:rPr lang="zh-CN" altLang="en-US" dirty="0" smtClean="0"/>
              <a:t>数据库中</a:t>
            </a:r>
            <a:r>
              <a:rPr lang="en-US" altLang="zh-CN" dirty="0" smtClean="0"/>
              <a:t>insert</a:t>
            </a:r>
            <a:r>
              <a:rPr lang="zh-CN" altLang="en-US" dirty="0" smtClean="0"/>
              <a:t>一条记录。</a:t>
            </a:r>
          </a:p>
          <a:p>
            <a:r>
              <a:rPr lang="en-US" altLang="zh-CN" dirty="0" smtClean="0"/>
              <a:t>4. Glance-API</a:t>
            </a:r>
            <a:r>
              <a:rPr lang="zh-CN" altLang="en-US" dirty="0" smtClean="0"/>
              <a:t>调用</a:t>
            </a:r>
            <a:r>
              <a:rPr lang="en-US" altLang="zh-CN" dirty="0" smtClean="0"/>
              <a:t>Glance-Registry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update_image_metadata</a:t>
            </a:r>
            <a:r>
              <a:rPr lang="zh-CN" altLang="en-US" dirty="0" smtClean="0"/>
              <a:t>函数，更新数据库中该镜像的状态为“</a:t>
            </a:r>
            <a:r>
              <a:rPr lang="en-US" altLang="zh-CN" dirty="0" smtClean="0"/>
              <a:t>saving”</a:t>
            </a:r>
            <a:r>
              <a:rPr lang="zh-CN" altLang="en-US" dirty="0" smtClean="0"/>
              <a:t>，标识镜像正在被上传。</a:t>
            </a:r>
          </a:p>
          <a:p>
            <a:r>
              <a:rPr lang="en-US" altLang="zh-CN" dirty="0" smtClean="0"/>
              <a:t>5. Glance-API</a:t>
            </a:r>
            <a:r>
              <a:rPr lang="zh-CN" altLang="en-US" dirty="0" smtClean="0"/>
              <a:t>调用后端存储接口提供的</a:t>
            </a:r>
            <a:r>
              <a:rPr lang="en-US" altLang="zh-CN" dirty="0" smtClean="0"/>
              <a:t>add</a:t>
            </a:r>
            <a:r>
              <a:rPr lang="zh-CN" altLang="en-US" dirty="0" smtClean="0"/>
              <a:t>函数上传镜像文件。</a:t>
            </a:r>
          </a:p>
          <a:p>
            <a:r>
              <a:rPr lang="en-US" altLang="zh-CN" dirty="0" smtClean="0"/>
              <a:t>6. Glance-API</a:t>
            </a:r>
            <a:r>
              <a:rPr lang="zh-CN" altLang="en-US" dirty="0" smtClean="0"/>
              <a:t>调用</a:t>
            </a:r>
            <a:r>
              <a:rPr lang="en-US" altLang="zh-CN" dirty="0" smtClean="0"/>
              <a:t>Glance-Registry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update_image_metadata</a:t>
            </a:r>
            <a:r>
              <a:rPr lang="zh-CN" altLang="en-US" dirty="0" smtClean="0"/>
              <a:t>函数，更新数据库中该镜像的状态为 “</a:t>
            </a:r>
            <a:r>
              <a:rPr lang="en-US" altLang="zh-CN" dirty="0" smtClean="0"/>
              <a:t>active”</a:t>
            </a:r>
            <a:r>
              <a:rPr lang="zh-CN" altLang="en-US" dirty="0" smtClean="0"/>
              <a:t>并发通知。“</a:t>
            </a:r>
            <a:r>
              <a:rPr lang="en-US" altLang="zh-CN" dirty="0" smtClean="0"/>
              <a:t>active”</a:t>
            </a:r>
            <a:r>
              <a:rPr lang="zh-CN" altLang="en-US" dirty="0" smtClean="0"/>
              <a:t>标识镜像在</a:t>
            </a:r>
            <a:r>
              <a:rPr lang="en-US" altLang="zh-CN" dirty="0" smtClean="0"/>
              <a:t>Glance</a:t>
            </a:r>
            <a:r>
              <a:rPr lang="zh-CN" altLang="en-US" dirty="0" smtClean="0"/>
              <a:t>中完全可用。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内部公开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smtClean="0"/>
              <a:t>内部公开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Region</a:t>
            </a:r>
            <a:r>
              <a:rPr lang="zh-CN" altLang="en-US" dirty="0" smtClean="0"/>
              <a:t>和下一页介绍的</a:t>
            </a:r>
            <a:r>
              <a:rPr lang="en-US" altLang="zh-CN" dirty="0" smtClean="0"/>
              <a:t>AZ</a:t>
            </a:r>
            <a:r>
              <a:rPr lang="zh-CN" altLang="en-US" dirty="0" smtClean="0"/>
              <a:t>都是来源于</a:t>
            </a:r>
            <a:r>
              <a:rPr lang="en-US" altLang="zh-CN" dirty="0" smtClean="0"/>
              <a:t>AWS</a:t>
            </a:r>
            <a:r>
              <a:rPr lang="zh-CN" altLang="en-US" dirty="0" smtClean="0"/>
              <a:t>的概念，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云服务底层的物质基础是数据中心，但是一方面由于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AWS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目前的规模已经比较庞大，另一方面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AWS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需要服务全球不同地区的用户，因此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AWS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在全球建 立了许多数据中心。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AWS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把云服务与底层物理数据中心进行了解耦设计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，抽象出了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region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和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AZ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的两个概念。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AWS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云服务在全球不同的地方都有数据中心，比如北美、南美、欧洲和亚洲等。与此对应，根据地理位置我们把某个地区 的基础设施服务集合称为一个区域。通过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AWS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的区域，一方面可以使得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AWS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云服务在地理位置上更加靠近我们的用户，另一方面使得用户可以选择不同的区域存 储他们的数据以满足法规遵循方面的要求。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AWS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全球有很多区域，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包括：美东（北佛吉尼亚）、美西（俄勒冈）、美西（北加利佛尼亚）、欧 洲（爱尔兰）、亚太（新加坡）、亚太（东京）、亚太（悉尼）、南美（圣保罗）和在美西服务政府的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GovCloud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区域。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AWS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中国（北京）区域将是亚马逊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AWS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在亚太地区的第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个区域，同时也是全球范围内的第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个区域。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区域之间可以共享使用用户管理，但有些区域也是不能和其他区域共用的，比如亚马逊的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美国政府专用的区域，以及中国区域。</a:t>
            </a:r>
            <a:endParaRPr lang="en-US" altLang="zh-CN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5A282-F90B-4AF9-8FE3-33587868E6FE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每个</a:t>
            </a:r>
            <a:r>
              <a:rPr lang="en-US" altLang="zh-CN" dirty="0" smtClean="0"/>
              <a:t>region</a:t>
            </a:r>
            <a:r>
              <a:rPr lang="zh-CN" altLang="en-US" dirty="0" smtClean="0"/>
              <a:t>由多个可用域组成，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AWS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引入可用区设计主要是为了提升用户应用程序的高可用性。因 为可用区与可用区之间在设计上是相互独立的，也就是说它们会有独立的供电、独立的网络等，这样假如一个可用区出现问题时也不会影响另外的可用区。在一个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region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、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内，可用区与可用区之间是通过高速网络连接，从而保证有很低的延时。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5A282-F90B-4AF9-8FE3-33587868E6FE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Hoste</a:t>
            </a:r>
            <a:r>
              <a:rPr lang="en-US" altLang="zh-CN" dirty="0" smtClean="0"/>
              <a:t> aggregates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也是把一批具有共同属性的计算节点划分到同一个 域中，</a:t>
            </a:r>
            <a:r>
              <a:rPr lang="en-US" altLang="zh-CN" dirty="0" err="1" smtClean="0"/>
              <a:t>Hoste</a:t>
            </a:r>
            <a:r>
              <a:rPr lang="en-US" altLang="zh-CN" dirty="0" smtClean="0"/>
              <a:t> aggregates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可以对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AZ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进一步细分，一个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AZ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可以有多个 </a:t>
            </a:r>
            <a:r>
              <a:rPr lang="en-US" altLang="zh-CN" dirty="0" err="1" smtClean="0"/>
              <a:t>Hoste</a:t>
            </a:r>
            <a:r>
              <a:rPr lang="en-US" altLang="zh-CN" dirty="0" smtClean="0"/>
              <a:t> aggregates</a:t>
            </a:r>
            <a:r>
              <a:rPr lang="zh-CN" altLang="en-US" dirty="0" smtClean="0"/>
              <a:t>，但一个</a:t>
            </a:r>
            <a:r>
              <a:rPr lang="en-US" altLang="zh-CN" dirty="0" err="1" smtClean="0"/>
              <a:t>Hoste</a:t>
            </a:r>
            <a:r>
              <a:rPr lang="en-US" altLang="zh-CN" dirty="0" smtClean="0"/>
              <a:t> aggregates</a:t>
            </a:r>
            <a:r>
              <a:rPr lang="zh-CN" altLang="en-US" dirty="0" smtClean="0"/>
              <a:t>只能隶属于一个</a:t>
            </a:r>
            <a:r>
              <a:rPr lang="en-US" altLang="zh-CN" dirty="0" smtClean="0"/>
              <a:t>AZ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 同一个 </a:t>
            </a:r>
            <a:r>
              <a:rPr lang="en-US" altLang="zh-CN" dirty="0" err="1" smtClean="0"/>
              <a:t>Hoste</a:t>
            </a:r>
            <a:r>
              <a:rPr lang="en-US" altLang="zh-CN" dirty="0" smtClean="0"/>
              <a:t> aggregates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下的机器都具有某种共同的属性，比如高性能计算，高性能存储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(SSD)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，高性能网络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支持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SRIOV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等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</a:t>
            </a:r>
            <a:r>
              <a:rPr lang="en-US" altLang="zh-CN" dirty="0" err="1" smtClean="0"/>
              <a:t>Hoste</a:t>
            </a:r>
            <a:r>
              <a:rPr lang="en-US" altLang="zh-CN" dirty="0" smtClean="0"/>
              <a:t> aggregates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和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AZ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另一个不同之处在于 </a:t>
            </a:r>
            <a:r>
              <a:rPr lang="en-US" altLang="zh-CN" dirty="0" err="1" smtClean="0"/>
              <a:t>Hoste</a:t>
            </a:r>
            <a:r>
              <a:rPr lang="en-US" altLang="zh-CN" dirty="0" smtClean="0"/>
              <a:t> aggregates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对用户不是明确可见的，用户在创建虚拟机时不能像指定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AZ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一样直接指定 </a:t>
            </a:r>
            <a:r>
              <a:rPr lang="en-US" altLang="zh-CN" dirty="0" err="1" smtClean="0"/>
              <a:t>Hoste</a:t>
            </a:r>
            <a:r>
              <a:rPr lang="en-US" altLang="zh-CN" dirty="0" smtClean="0"/>
              <a:t> aggregates</a:t>
            </a:r>
            <a:r>
              <a:rPr lang="zh-CN" altLang="en-US" dirty="0" smtClean="0"/>
              <a:t>。用户通过使用 具有</a:t>
            </a:r>
            <a:r>
              <a:rPr lang="zh-CN" altLang="en-US" baseline="0" dirty="0" smtClean="0"/>
              <a:t> </a:t>
            </a:r>
            <a:r>
              <a:rPr lang="en-US" altLang="zh-CN" dirty="0" err="1" smtClean="0"/>
              <a:t>Hoste</a:t>
            </a:r>
            <a:r>
              <a:rPr lang="en-US" altLang="zh-CN" dirty="0" smtClean="0"/>
              <a:t> aggregates </a:t>
            </a:r>
            <a:r>
              <a:rPr lang="zh-CN" altLang="en-US" dirty="0" smtClean="0"/>
              <a:t>属性的</a:t>
            </a:r>
            <a:r>
              <a:rPr lang="en-US" altLang="zh-CN" dirty="0" smtClean="0"/>
              <a:t>flavor</a:t>
            </a:r>
            <a:r>
              <a:rPr lang="zh-CN" altLang="en-US" dirty="0" smtClean="0"/>
              <a:t>来间接的使用</a:t>
            </a:r>
            <a:r>
              <a:rPr lang="en-US" altLang="zh-CN" dirty="0" err="1" smtClean="0"/>
              <a:t>hoste</a:t>
            </a:r>
            <a:r>
              <a:rPr lang="en-US" altLang="zh-CN" dirty="0" smtClean="0"/>
              <a:t> aggregates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一个</a:t>
            </a:r>
            <a:r>
              <a:rPr lang="en-US" altLang="zh-CN" dirty="0" smtClean="0"/>
              <a:t>host</a:t>
            </a:r>
            <a:r>
              <a:rPr lang="zh-CN" altLang="en-US" dirty="0" smtClean="0"/>
              <a:t>可以加入多个属于同一</a:t>
            </a:r>
            <a:r>
              <a:rPr lang="en-US" altLang="zh-CN" dirty="0" smtClean="0"/>
              <a:t>AZ</a:t>
            </a:r>
            <a:r>
              <a:rPr lang="zh-CN" altLang="en-US" dirty="0" smtClean="0"/>
              <a:t>的主机集合中。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5A282-F90B-4AF9-8FE3-33587868E6FE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通过把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joes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（一个人）所管辖的一些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hoste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来建立一个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aggregate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为例来介绍的，假设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joes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是一个比较重要的人物，他管辖的那些机器是不能够随便掉电的。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2.1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 首先要确认调度要支持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aggregates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，确保在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nova.conf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中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scheduler_default_filters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配置项要包含</a:t>
            </a:r>
            <a:r>
              <a:rPr lang="en-US" altLang="zh-CN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AggregateInstanceExtraSpecsFilter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</a:t>
            </a:r>
          </a:p>
          <a:p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scheduler_default_filters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</a:t>
            </a:r>
            <a:r>
              <a:rPr lang="en-US" altLang="zh-CN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AggregateInstanceExtraSpecsFilter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,AvailabilityZoneFilter,RamFilter,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2.2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 创建一个新的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aggregates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</a:t>
            </a:r>
            <a:r>
              <a:rPr lang="en-US" altLang="zh-CN" sz="1200" b="1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nova aggregate-create &lt;name-for-pool&gt; &lt;availability-zone&gt;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nova aggregate-create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joesdomain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Chicago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这个命令将在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chicago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这个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az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中创建一个名叫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joesdomain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aggregate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，系统将会生成一个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nova aggregate-list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后的结果如下：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+----+------------+-------------------+-------+----------+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 Id | Name       | Availability Zone | Hosts | Metadata |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+----+------------+-------------------+-------+----------+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 1  |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joesdomain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|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chicago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|       |          |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+----+------------+-------------------+-------+----------+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2.3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 通过上面的这个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来指定某个特殊的属性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joeistheboss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，作为这个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aggregate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的元数据：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nova aggregate-set-metadata 1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joeistheboss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=true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2.4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 把相关的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hoste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添加到这个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aggregate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中来</a:t>
            </a:r>
          </a:p>
          <a:p>
            <a:r>
              <a:rPr lang="en-US" altLang="zh-CN" sz="1200" b="1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nova aggregate-add-host &lt;aggregate-id&gt; &lt;compute-host-name&gt;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nova aggregate-add-host 1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coruscant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nova aggregate-add-host 1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tatooine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nova aggregate-add-host 1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naboo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本例中把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coruscant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tatooine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naboo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三台主机加入到了这个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aggregate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中。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2.5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 创建一使用这个属性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joeistheboss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flavor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nova flavor-create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joe.large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6 16384 80 4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nova-manage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instance_type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set_key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--name=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joe.large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--key=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joeistheboss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--value=true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创建了一个名为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joe.large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flavor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并添加了扩展属性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joeistheboss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，创建后的结果为：</a:t>
            </a:r>
          </a:p>
          <a:p>
            <a:r>
              <a:rPr lang="en-US" altLang="zh-CN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nova flavor-show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joe.large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+----------------------------+----------------------------+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 Property                   | Value                      |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+----------------------------+----------------------------+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 OS-FLV-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DISABLED:disabled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| False                      |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 OS-FLV-EXT-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DATA:ephemeral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| 0                          |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 disk                       | 80                         |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</a:t>
            </a:r>
            <a:r>
              <a:rPr lang="en-US" altLang="zh-CN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extra_specs</a:t>
            </a:r>
            <a:r>
              <a:rPr lang="en-US" altLang="zh-CN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| {</a:t>
            </a:r>
            <a:r>
              <a:rPr lang="en-US" altLang="zh-CN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u'joeistheboss</a:t>
            </a:r>
            <a:r>
              <a:rPr lang="en-US" altLang="zh-CN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': </a:t>
            </a:r>
            <a:r>
              <a:rPr lang="en-US" altLang="zh-CN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u'true</a:t>
            </a:r>
            <a:r>
              <a:rPr lang="en-US" altLang="zh-CN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'}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 id                         | 42                         |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 name                       |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joe.large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|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os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-flavor-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access:is_public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| True                       |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 ram                        | 16384                      |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rxtx_factor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| 1.0                        |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 swap                       |                            |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vcpus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    | 4                          |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+----------------------------+----------------------------+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2.6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 这样，用户在用该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flavor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来部署虚机时，实例就会往这些管理员要求的机器上放了。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nova boot --image  f69a1e3e-bdb1-11e2-a40b-f23c91aec05e  </a:t>
            </a:r>
            <a:r>
              <a:rPr lang="en-US" altLang="zh-CN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--flavor  </a:t>
            </a:r>
            <a:r>
              <a:rPr lang="en-US" altLang="zh-CN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joe.large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然后调度器将如下工作：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flavor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joe.large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要求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joeistheboss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为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true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所有在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joesdomain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aggregate 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的机器具有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joeistheboss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=true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coruscant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,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tatooine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, and 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naboo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台机器在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joesdomain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aggregate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中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于是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scheduler 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将在这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台主机中根据某个调度策略选择一台来部署虚拟机。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5A282-F90B-4AF9-8FE3-33587868E6FE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5A282-F90B-4AF9-8FE3-33587868E6FE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 userDrawn="1">
            <p:ph type="body" sz="quarter" idx="4294967295"/>
          </p:nvPr>
        </p:nvSpPr>
        <p:spPr>
          <a:xfrm>
            <a:off x="430213" y="2390775"/>
            <a:ext cx="4478337" cy="1008063"/>
          </a:xfrm>
        </p:spPr>
        <p:txBody>
          <a:bodyPr/>
          <a:lstStyle/>
          <a:p>
            <a:pPr lvl="0"/>
            <a:r>
              <a:rPr lang="zh-CN" altLang="en-US" sz="1400" smtClean="0">
                <a:solidFill>
                  <a:srgbClr val="FFFFFF"/>
                </a:solidFill>
                <a:latin typeface="微软雅黑" pitchFamily="34" charset="-122"/>
                <a:cs typeface="Arial" pitchFamily="34" charset="0"/>
              </a:rPr>
              <a:t>单击此处编辑母版文本样式</a:t>
            </a:r>
          </a:p>
        </p:txBody>
      </p:sp>
      <p:sp>
        <p:nvSpPr>
          <p:cNvPr id="5" name="Subtitle 6"/>
          <p:cNvSpPr>
            <a:spLocks noGrp="1"/>
          </p:cNvSpPr>
          <p:nvPr userDrawn="1">
            <p:ph type="subTitle" idx="4294967295"/>
          </p:nvPr>
        </p:nvSpPr>
        <p:spPr>
          <a:xfrm>
            <a:off x="430213" y="1314450"/>
            <a:ext cx="6400800" cy="56197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sz="2200" smtClean="0">
                <a:solidFill>
                  <a:srgbClr val="8CC63E"/>
                </a:solidFill>
                <a:latin typeface="微软雅黑" pitchFamily="34" charset="-122"/>
              </a:rPr>
              <a:t>单击此处编辑母版副标题样式</a:t>
            </a:r>
            <a:endParaRPr lang="en-US" sz="2200">
              <a:solidFill>
                <a:srgbClr val="8CC63E"/>
              </a:solidFill>
              <a:latin typeface="微软雅黑" pitchFamily="34" charset="-122"/>
            </a:endParaRPr>
          </a:p>
        </p:txBody>
      </p:sp>
      <p:sp>
        <p:nvSpPr>
          <p:cNvPr id="7" name="Title 7"/>
          <p:cNvSpPr>
            <a:spLocks noGrp="1"/>
          </p:cNvSpPr>
          <p:nvPr userDrawn="1">
            <p:ph type="ctrTitle" idx="4294967295"/>
          </p:nvPr>
        </p:nvSpPr>
        <p:spPr>
          <a:xfrm>
            <a:off x="430213" y="860425"/>
            <a:ext cx="6400800" cy="444500"/>
          </a:xfrm>
        </p:spPr>
        <p:txBody>
          <a:bodyPr/>
          <a:lstStyle/>
          <a:p>
            <a:r>
              <a:rPr lang="zh-CN" altLang="en-US" sz="2800" b="1" smtClean="0">
                <a:solidFill>
                  <a:schemeClr val="bg1"/>
                </a:solidFill>
                <a:latin typeface="微软雅黑" pitchFamily="34" charset="-122"/>
              </a:rPr>
              <a:t>单击此处编辑母版标题样式</a:t>
            </a:r>
            <a:endParaRPr lang="en-US" sz="2800" b="1" dirty="0">
              <a:solidFill>
                <a:schemeClr val="bg1"/>
              </a:solidFill>
              <a:latin typeface="微软雅黑" pitchFamily="3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200150"/>
            <a:ext cx="4168775" cy="3189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200150"/>
            <a:ext cx="4170363" cy="3189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200150"/>
            <a:ext cx="5065280" cy="3189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569527" y="1200150"/>
            <a:ext cx="3280786" cy="3189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150104-0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517053"/>
            <a:ext cx="9144000" cy="613747"/>
          </a:xfrm>
          <a:prstGeom prst="rect">
            <a:avLst/>
          </a:prstGeom>
        </p:spPr>
      </p:pic>
      <p:sp>
        <p:nvSpPr>
          <p:cNvPr id="14" name="标题 13"/>
          <p:cNvSpPr>
            <a:spLocks noGrp="1"/>
          </p:cNvSpPr>
          <p:nvPr>
            <p:ph type="title" hasCustomPrompt="1"/>
          </p:nvPr>
        </p:nvSpPr>
        <p:spPr>
          <a:xfrm>
            <a:off x="525487" y="9640"/>
            <a:ext cx="8145032" cy="660168"/>
          </a:xfrm>
        </p:spPr>
        <p:txBody>
          <a:bodyPr anchor="t">
            <a:normAutofit/>
          </a:bodyPr>
          <a:lstStyle>
            <a:lvl1pPr>
              <a:defRPr sz="2800">
                <a:solidFill>
                  <a:srgbClr val="008FD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12" name="Rectangle 8"/>
          <p:cNvSpPr>
            <a:spLocks noChangeArrowheads="1"/>
          </p:cNvSpPr>
          <p:nvPr userDrawn="1"/>
        </p:nvSpPr>
        <p:spPr bwMode="auto">
          <a:xfrm>
            <a:off x="9203967" y="2444405"/>
            <a:ext cx="1360488" cy="1233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442" tIns="46725" rIns="93442" bIns="46725" anchor="b" anchorCtr="1">
            <a:spAutoFit/>
          </a:bodyPr>
          <a:lstStyle/>
          <a:p>
            <a:pPr algn="l" defTabSz="935038"/>
            <a:r>
              <a:rPr sz="900" b="1" noProof="1">
                <a:solidFill>
                  <a:schemeClr val="bg1"/>
                </a:solidFill>
                <a:latin typeface="Arial"/>
                <a:ea typeface="黑体" charset="0"/>
                <a:cs typeface="Arial"/>
              </a:rPr>
              <a:t>T</a:t>
            </a:r>
            <a:r>
              <a:rPr altLang="zh-CN" sz="900" b="1" noProof="1">
                <a:solidFill>
                  <a:schemeClr val="bg1"/>
                </a:solidFill>
                <a:latin typeface="Arial"/>
                <a:ea typeface="黑体" charset="0"/>
                <a:cs typeface="Arial"/>
              </a:rPr>
              <a:t>itle:</a:t>
            </a:r>
            <a:endParaRPr altLang="ja-JP" sz="900" b="1" noProof="1">
              <a:solidFill>
                <a:schemeClr val="bg1"/>
              </a:solidFill>
              <a:latin typeface="Arial"/>
              <a:ea typeface="黑体" charset="0"/>
              <a:cs typeface="Arial"/>
            </a:endParaRPr>
          </a:p>
          <a:p>
            <a:pPr algn="l" defTabSz="935038"/>
            <a:r>
              <a:rPr altLang="zh-CN" sz="800" i="1" noProof="1">
                <a:solidFill>
                  <a:schemeClr val="bg1"/>
                </a:solidFill>
                <a:latin typeface="Arial"/>
                <a:ea typeface="宋体" charset="0"/>
                <a:cs typeface="Arial"/>
              </a:rPr>
              <a:t>Type</a:t>
            </a:r>
            <a:r>
              <a:rPr altLang="ja-JP" sz="800" i="1" noProof="1">
                <a:solidFill>
                  <a:schemeClr val="bg1"/>
                </a:solidFill>
                <a:latin typeface="Arial"/>
                <a:ea typeface="宋体" charset="0"/>
                <a:cs typeface="Arial"/>
              </a:rPr>
              <a:t>: Arial </a:t>
            </a:r>
            <a:endParaRPr lang="en-US" altLang="ja-JP" sz="800" i="1" noProof="1" smtClean="0">
              <a:solidFill>
                <a:schemeClr val="bg1"/>
              </a:solidFill>
              <a:latin typeface="Arial"/>
              <a:ea typeface="宋体" charset="0"/>
              <a:cs typeface="Arial"/>
            </a:endParaRPr>
          </a:p>
          <a:p>
            <a:pPr algn="l" defTabSz="935038"/>
            <a:r>
              <a:rPr sz="800" i="1" noProof="1" smtClean="0">
                <a:solidFill>
                  <a:schemeClr val="bg1"/>
                </a:solidFill>
                <a:latin typeface="Arial"/>
                <a:ea typeface="宋体" charset="0"/>
                <a:cs typeface="Arial"/>
              </a:rPr>
              <a:t>S</a:t>
            </a:r>
            <a:r>
              <a:rPr altLang="zh-CN" sz="800" i="1" noProof="1" smtClean="0">
                <a:solidFill>
                  <a:schemeClr val="bg1"/>
                </a:solidFill>
                <a:latin typeface="Arial"/>
                <a:ea typeface="宋体" charset="0"/>
                <a:cs typeface="Arial"/>
              </a:rPr>
              <a:t>ize</a:t>
            </a:r>
            <a:r>
              <a:rPr sz="800" i="1" noProof="1">
                <a:solidFill>
                  <a:schemeClr val="bg1"/>
                </a:solidFill>
                <a:latin typeface="Arial"/>
                <a:ea typeface="宋体" charset="0"/>
                <a:cs typeface="Arial"/>
              </a:rPr>
              <a:t>：</a:t>
            </a:r>
            <a:r>
              <a:rPr altLang="ja-JP" sz="800" i="1" noProof="1" smtClean="0">
                <a:solidFill>
                  <a:schemeClr val="bg1"/>
                </a:solidFill>
                <a:latin typeface="Arial"/>
                <a:ea typeface="宋体" charset="0"/>
                <a:cs typeface="Arial"/>
              </a:rPr>
              <a:t>3</a:t>
            </a:r>
            <a:r>
              <a:rPr lang="en-US" altLang="ja-JP" sz="800" i="1" noProof="1" smtClean="0">
                <a:solidFill>
                  <a:schemeClr val="bg1"/>
                </a:solidFill>
                <a:latin typeface="Arial"/>
                <a:ea typeface="宋体" charset="0"/>
                <a:cs typeface="Arial"/>
              </a:rPr>
              <a:t>0</a:t>
            </a:r>
            <a:r>
              <a:rPr altLang="ja-JP" sz="800" i="1" noProof="1" smtClean="0">
                <a:solidFill>
                  <a:schemeClr val="bg1"/>
                </a:solidFill>
                <a:latin typeface="Arial"/>
                <a:ea typeface="宋体" charset="0"/>
                <a:cs typeface="Arial"/>
              </a:rPr>
              <a:t>-3</a:t>
            </a:r>
            <a:r>
              <a:rPr lang="en-US" altLang="ja-JP" sz="800" i="1" noProof="1" smtClean="0">
                <a:solidFill>
                  <a:schemeClr val="bg1"/>
                </a:solidFill>
                <a:latin typeface="Arial"/>
                <a:ea typeface="宋体" charset="0"/>
                <a:cs typeface="Arial"/>
              </a:rPr>
              <a:t>2</a:t>
            </a:r>
            <a:r>
              <a:rPr altLang="ja-JP" sz="800" i="1" noProof="1" smtClean="0">
                <a:solidFill>
                  <a:schemeClr val="bg1"/>
                </a:solidFill>
                <a:latin typeface="Arial"/>
                <a:ea typeface="宋体" charset="0"/>
                <a:cs typeface="Arial"/>
              </a:rPr>
              <a:t>pt</a:t>
            </a:r>
            <a:endParaRPr altLang="ja-JP" sz="800" i="1" noProof="1">
              <a:solidFill>
                <a:schemeClr val="bg1"/>
              </a:solidFill>
              <a:latin typeface="Arial"/>
              <a:ea typeface="宋体" charset="0"/>
              <a:cs typeface="Arial"/>
            </a:endParaRPr>
          </a:p>
          <a:p>
            <a:pPr algn="l" defTabSz="935038"/>
            <a:r>
              <a:rPr sz="800" i="1" noProof="1">
                <a:solidFill>
                  <a:schemeClr val="bg1"/>
                </a:solidFill>
                <a:latin typeface="Arial"/>
                <a:ea typeface="宋体" charset="0"/>
                <a:cs typeface="Arial"/>
              </a:rPr>
              <a:t>C</a:t>
            </a:r>
            <a:r>
              <a:rPr altLang="zh-CN" sz="800" i="1" noProof="1">
                <a:solidFill>
                  <a:schemeClr val="bg1"/>
                </a:solidFill>
                <a:latin typeface="Arial"/>
                <a:ea typeface="宋体" charset="0"/>
                <a:cs typeface="Arial"/>
              </a:rPr>
              <a:t>olor</a:t>
            </a:r>
            <a:r>
              <a:rPr sz="800" i="1" noProof="1">
                <a:solidFill>
                  <a:schemeClr val="bg1"/>
                </a:solidFill>
                <a:latin typeface="Arial"/>
                <a:ea typeface="宋体" charset="0"/>
                <a:cs typeface="Arial"/>
              </a:rPr>
              <a:t>：T</a:t>
            </a:r>
            <a:r>
              <a:rPr altLang="zh-CN" sz="800" i="1" noProof="1">
                <a:solidFill>
                  <a:schemeClr val="bg1"/>
                </a:solidFill>
                <a:latin typeface="Arial"/>
                <a:ea typeface="宋体" charset="0"/>
                <a:cs typeface="Arial"/>
              </a:rPr>
              <a:t>he theme blue</a:t>
            </a:r>
            <a:r>
              <a:rPr altLang="ja-JP" sz="800" i="1" noProof="1">
                <a:solidFill>
                  <a:schemeClr val="bg1"/>
                </a:solidFill>
                <a:latin typeface="Arial"/>
                <a:ea typeface="宋体" charset="0"/>
                <a:cs typeface="Arial"/>
              </a:rPr>
              <a:t> </a:t>
            </a:r>
          </a:p>
          <a:p>
            <a:pPr algn="l" defTabSz="935038"/>
            <a:endParaRPr lang="en-US" altLang="zh-CN" sz="800" noProof="1" smtClean="0">
              <a:solidFill>
                <a:schemeClr val="bg1"/>
              </a:solidFill>
              <a:latin typeface="Arial"/>
              <a:ea typeface="宋体" charset="0"/>
              <a:cs typeface="Arial"/>
            </a:endParaRPr>
          </a:p>
          <a:p>
            <a:pPr algn="l" defTabSz="935038"/>
            <a:r>
              <a:rPr altLang="zh-CN" sz="900" b="1" noProof="1" smtClean="0">
                <a:solidFill>
                  <a:schemeClr val="bg1"/>
                </a:solidFill>
                <a:latin typeface="Arial"/>
                <a:ea typeface="宋体" charset="0"/>
                <a:cs typeface="Arial"/>
              </a:rPr>
              <a:t>Text</a:t>
            </a:r>
            <a:r>
              <a:rPr altLang="ja-JP" sz="900" b="1" noProof="1" smtClean="0">
                <a:solidFill>
                  <a:schemeClr val="bg1"/>
                </a:solidFill>
                <a:latin typeface="Arial"/>
                <a:ea typeface="黑体" charset="0"/>
                <a:cs typeface="Arial"/>
              </a:rPr>
              <a:t>(</a:t>
            </a:r>
            <a:r>
              <a:rPr lang="en-US" altLang="ja-JP" sz="900" b="1" noProof="1" smtClean="0">
                <a:solidFill>
                  <a:schemeClr val="bg1"/>
                </a:solidFill>
                <a:latin typeface="Arial"/>
                <a:ea typeface="黑体" charset="0"/>
                <a:cs typeface="Arial"/>
              </a:rPr>
              <a:t>1</a:t>
            </a:r>
            <a:r>
              <a:rPr altLang="ja-JP" sz="900" b="1" noProof="1" smtClean="0">
                <a:solidFill>
                  <a:schemeClr val="bg1"/>
                </a:solidFill>
                <a:latin typeface="Arial"/>
                <a:ea typeface="黑体" charset="0"/>
                <a:cs typeface="Arial"/>
              </a:rPr>
              <a:t>-</a:t>
            </a:r>
            <a:r>
              <a:rPr altLang="ja-JP" sz="900" b="1" noProof="1">
                <a:solidFill>
                  <a:schemeClr val="bg1"/>
                </a:solidFill>
                <a:latin typeface="Arial"/>
                <a:ea typeface="黑体" charset="0"/>
                <a:cs typeface="Arial"/>
              </a:rPr>
              <a:t>5</a:t>
            </a:r>
            <a:r>
              <a:rPr altLang="zh-CN" sz="900" b="1" noProof="1">
                <a:solidFill>
                  <a:schemeClr val="bg1"/>
                </a:solidFill>
                <a:latin typeface="Arial"/>
                <a:ea typeface="宋体" charset="0"/>
                <a:cs typeface="Arial"/>
              </a:rPr>
              <a:t> Level</a:t>
            </a:r>
            <a:r>
              <a:rPr altLang="ja-JP" sz="900" b="1" noProof="1" smtClean="0">
                <a:solidFill>
                  <a:schemeClr val="bg1"/>
                </a:solidFill>
                <a:latin typeface="Arial"/>
                <a:ea typeface="黑体" charset="0"/>
                <a:cs typeface="Arial"/>
              </a:rPr>
              <a:t>)</a:t>
            </a:r>
            <a:r>
              <a:rPr lang="en-US" altLang="ja-JP" sz="900" b="1" noProof="1" smtClean="0">
                <a:solidFill>
                  <a:schemeClr val="bg1"/>
                </a:solidFill>
                <a:latin typeface="Arial"/>
                <a:ea typeface="黑体" charset="0"/>
                <a:cs typeface="Arial"/>
              </a:rPr>
              <a:t>:</a:t>
            </a:r>
            <a:endParaRPr altLang="ja-JP" sz="900" b="1" noProof="1">
              <a:solidFill>
                <a:schemeClr val="bg1"/>
              </a:solidFill>
              <a:latin typeface="Arial"/>
              <a:ea typeface="黑体" charset="0"/>
              <a:cs typeface="Arial"/>
            </a:endParaRPr>
          </a:p>
          <a:p>
            <a:pPr algn="l" defTabSz="935038"/>
            <a:r>
              <a:rPr altLang="zh-CN" sz="800" i="1" noProof="1">
                <a:solidFill>
                  <a:schemeClr val="bg1"/>
                </a:solidFill>
                <a:latin typeface="Arial"/>
                <a:ea typeface="宋体" charset="0"/>
                <a:cs typeface="Arial"/>
              </a:rPr>
              <a:t>Type</a:t>
            </a:r>
            <a:r>
              <a:rPr sz="800" i="1" noProof="1">
                <a:solidFill>
                  <a:schemeClr val="bg1"/>
                </a:solidFill>
                <a:latin typeface="Arial"/>
                <a:ea typeface="宋体" charset="0"/>
                <a:cs typeface="Arial"/>
              </a:rPr>
              <a:t>：</a:t>
            </a:r>
            <a:r>
              <a:rPr altLang="zh-CN" sz="800" i="1" noProof="1">
                <a:solidFill>
                  <a:schemeClr val="bg1"/>
                </a:solidFill>
                <a:latin typeface="Arial"/>
                <a:ea typeface="宋体" charset="0"/>
                <a:cs typeface="Arial"/>
              </a:rPr>
              <a:t>Arial</a:t>
            </a:r>
            <a:endParaRPr altLang="ja-JP" sz="800" i="1" noProof="1">
              <a:solidFill>
                <a:schemeClr val="bg1"/>
              </a:solidFill>
              <a:latin typeface="Arial"/>
              <a:ea typeface="宋体" charset="0"/>
              <a:cs typeface="Arial"/>
            </a:endParaRPr>
          </a:p>
          <a:p>
            <a:pPr algn="l" defTabSz="935038"/>
            <a:r>
              <a:rPr altLang="zh-CN" sz="800" i="1" noProof="1">
                <a:solidFill>
                  <a:schemeClr val="bg1"/>
                </a:solidFill>
                <a:latin typeface="Arial"/>
                <a:ea typeface="宋体" charset="0"/>
                <a:cs typeface="Arial"/>
              </a:rPr>
              <a:t>Size</a:t>
            </a:r>
            <a:r>
              <a:rPr sz="800" i="1" noProof="1" smtClean="0">
                <a:solidFill>
                  <a:schemeClr val="bg1"/>
                </a:solidFill>
                <a:latin typeface="Arial"/>
                <a:ea typeface="宋体" charset="0"/>
                <a:cs typeface="Arial"/>
              </a:rPr>
              <a:t>：</a:t>
            </a:r>
            <a:r>
              <a:rPr lang="en-US" sz="800" i="1" noProof="1" smtClean="0">
                <a:solidFill>
                  <a:schemeClr val="bg1"/>
                </a:solidFill>
                <a:latin typeface="Arial"/>
                <a:ea typeface="宋体" charset="0"/>
                <a:cs typeface="Arial"/>
              </a:rPr>
              <a:t>28~</a:t>
            </a:r>
            <a:r>
              <a:rPr altLang="ja-JP" sz="800" i="1" noProof="1" smtClean="0">
                <a:solidFill>
                  <a:schemeClr val="bg1"/>
                </a:solidFill>
                <a:latin typeface="Arial"/>
                <a:ea typeface="宋体" charset="0"/>
                <a:cs typeface="Arial"/>
              </a:rPr>
              <a:t>1</a:t>
            </a:r>
            <a:r>
              <a:rPr lang="en-US" altLang="ja-JP" sz="800" i="1" noProof="1" smtClean="0">
                <a:solidFill>
                  <a:schemeClr val="bg1"/>
                </a:solidFill>
                <a:latin typeface="Arial"/>
                <a:ea typeface="宋体" charset="0"/>
                <a:cs typeface="Arial"/>
              </a:rPr>
              <a:t>2</a:t>
            </a:r>
            <a:r>
              <a:rPr altLang="ja-JP" sz="800" i="1" noProof="1" smtClean="0">
                <a:solidFill>
                  <a:schemeClr val="bg1"/>
                </a:solidFill>
                <a:latin typeface="Arial"/>
                <a:ea typeface="宋体" charset="0"/>
                <a:cs typeface="Arial"/>
              </a:rPr>
              <a:t>pt</a:t>
            </a:r>
            <a:endParaRPr altLang="ja-JP" sz="800" i="1" noProof="1">
              <a:solidFill>
                <a:schemeClr val="bg1"/>
              </a:solidFill>
              <a:latin typeface="Arial"/>
              <a:ea typeface="宋体" charset="0"/>
              <a:cs typeface="Arial"/>
            </a:endParaRPr>
          </a:p>
          <a:p>
            <a:pPr algn="l" defTabSz="935038"/>
            <a:r>
              <a:rPr altLang="zh-CN" sz="800" i="1" noProof="1">
                <a:solidFill>
                  <a:schemeClr val="bg1"/>
                </a:solidFill>
                <a:latin typeface="Arial"/>
                <a:ea typeface="宋体" charset="0"/>
                <a:cs typeface="Arial"/>
              </a:rPr>
              <a:t>Color</a:t>
            </a:r>
            <a:r>
              <a:rPr sz="800" i="1" noProof="1">
                <a:solidFill>
                  <a:schemeClr val="bg1"/>
                </a:solidFill>
                <a:latin typeface="Arial"/>
                <a:ea typeface="宋体" charset="0"/>
                <a:cs typeface="Arial"/>
              </a:rPr>
              <a:t>：</a:t>
            </a:r>
            <a:r>
              <a:rPr altLang="zh-CN" sz="800" i="1" noProof="1">
                <a:solidFill>
                  <a:schemeClr val="bg1"/>
                </a:solidFill>
                <a:latin typeface="Arial"/>
                <a:ea typeface="宋体" charset="0"/>
                <a:cs typeface="Arial"/>
              </a:rPr>
              <a:t>Black</a:t>
            </a:r>
            <a:endParaRPr altLang="ja-JP" sz="800" i="1" noProof="1">
              <a:solidFill>
                <a:schemeClr val="bg1"/>
              </a:solidFill>
              <a:latin typeface="Arial"/>
              <a:ea typeface="宋体" charset="0"/>
              <a:cs typeface="Arial"/>
            </a:endParaRPr>
          </a:p>
        </p:txBody>
      </p:sp>
      <p:grpSp>
        <p:nvGrpSpPr>
          <p:cNvPr id="2" name="组 5"/>
          <p:cNvGrpSpPr/>
          <p:nvPr userDrawn="1"/>
        </p:nvGrpSpPr>
        <p:grpSpPr>
          <a:xfrm>
            <a:off x="9365093" y="3851228"/>
            <a:ext cx="1392554" cy="989008"/>
            <a:chOff x="9286278" y="1725515"/>
            <a:chExt cx="1392554" cy="989008"/>
          </a:xfrm>
        </p:grpSpPr>
        <p:grpSp>
          <p:nvGrpSpPr>
            <p:cNvPr id="4" name="组 6"/>
            <p:cNvGrpSpPr/>
            <p:nvPr userDrawn="1"/>
          </p:nvGrpSpPr>
          <p:grpSpPr>
            <a:xfrm>
              <a:off x="9286278" y="1725515"/>
              <a:ext cx="935158" cy="254390"/>
              <a:chOff x="9286278" y="1725515"/>
              <a:chExt cx="935158" cy="254390"/>
            </a:xfrm>
          </p:grpSpPr>
          <p:sp>
            <p:nvSpPr>
              <p:cNvPr id="28" name="矩形 18"/>
              <p:cNvSpPr/>
              <p:nvPr userDrawn="1"/>
            </p:nvSpPr>
            <p:spPr>
              <a:xfrm>
                <a:off x="9286278" y="1725515"/>
                <a:ext cx="254390" cy="254390"/>
              </a:xfrm>
              <a:prstGeom prst="rect">
                <a:avLst/>
              </a:prstGeom>
              <a:solidFill>
                <a:srgbClr val="008FD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9" name="文本框 19"/>
              <p:cNvSpPr txBox="1"/>
              <p:nvPr userDrawn="1"/>
            </p:nvSpPr>
            <p:spPr>
              <a:xfrm>
                <a:off x="9503622" y="1756625"/>
                <a:ext cx="717814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en-US" altLang="zh-CN" sz="700" i="1" dirty="0" smtClean="0">
                    <a:solidFill>
                      <a:schemeClr val="bg1"/>
                    </a:solidFill>
                    <a:latin typeface="Times"/>
                    <a:cs typeface="Times"/>
                  </a:rPr>
                  <a:t>G143, B212</a:t>
                </a:r>
                <a:endParaRPr kumimoji="1" lang="zh-CN" altLang="en-US" sz="700" i="1" dirty="0">
                  <a:solidFill>
                    <a:schemeClr val="bg1"/>
                  </a:solidFill>
                  <a:latin typeface="Times"/>
                  <a:cs typeface="Times"/>
                </a:endParaRPr>
              </a:p>
            </p:txBody>
          </p:sp>
        </p:grpSp>
        <p:grpSp>
          <p:nvGrpSpPr>
            <p:cNvPr id="5" name="组 9"/>
            <p:cNvGrpSpPr/>
            <p:nvPr userDrawn="1"/>
          </p:nvGrpSpPr>
          <p:grpSpPr>
            <a:xfrm>
              <a:off x="9286278" y="2098975"/>
              <a:ext cx="1199362" cy="254390"/>
              <a:chOff x="9286278" y="2098975"/>
              <a:chExt cx="1199362" cy="254390"/>
            </a:xfrm>
          </p:grpSpPr>
          <p:sp>
            <p:nvSpPr>
              <p:cNvPr id="26" name="矩形 14"/>
              <p:cNvSpPr/>
              <p:nvPr userDrawn="1"/>
            </p:nvSpPr>
            <p:spPr>
              <a:xfrm>
                <a:off x="9286278" y="2098975"/>
                <a:ext cx="254390" cy="254390"/>
              </a:xfrm>
              <a:prstGeom prst="rect">
                <a:avLst/>
              </a:prstGeom>
              <a:solidFill>
                <a:srgbClr val="8CC63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7" name="文本框 15"/>
              <p:cNvSpPr txBox="1"/>
              <p:nvPr userDrawn="1"/>
            </p:nvSpPr>
            <p:spPr>
              <a:xfrm>
                <a:off x="9503622" y="2130085"/>
                <a:ext cx="982018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en-US" altLang="zh-CN" sz="700" i="1" dirty="0" smtClean="0">
                    <a:solidFill>
                      <a:schemeClr val="bg1"/>
                    </a:solidFill>
                    <a:latin typeface="Times"/>
                    <a:cs typeface="Times"/>
                  </a:rPr>
                  <a:t>R140</a:t>
                </a:r>
                <a:r>
                  <a:rPr kumimoji="1" lang="en-US" altLang="zh-CN" sz="700" i="1" baseline="0" dirty="0" smtClean="0">
                    <a:solidFill>
                      <a:schemeClr val="bg1"/>
                    </a:solidFill>
                    <a:latin typeface="Times"/>
                    <a:cs typeface="Times"/>
                  </a:rPr>
                  <a:t>,</a:t>
                </a:r>
                <a:r>
                  <a:rPr kumimoji="1" lang="en-US" altLang="zh-CN" sz="700" i="1" dirty="0" smtClean="0">
                    <a:solidFill>
                      <a:schemeClr val="bg1"/>
                    </a:solidFill>
                    <a:latin typeface="Times"/>
                    <a:cs typeface="Times"/>
                  </a:rPr>
                  <a:t>G198, B62</a:t>
                </a:r>
                <a:endParaRPr kumimoji="1" lang="zh-CN" altLang="en-US" sz="700" i="1" dirty="0">
                  <a:solidFill>
                    <a:schemeClr val="bg1"/>
                  </a:solidFill>
                  <a:latin typeface="Times"/>
                  <a:cs typeface="Times"/>
                </a:endParaRPr>
              </a:p>
            </p:txBody>
          </p:sp>
        </p:grpSp>
        <p:sp>
          <p:nvSpPr>
            <p:cNvPr id="24" name="矩形 10"/>
            <p:cNvSpPr/>
            <p:nvPr userDrawn="1"/>
          </p:nvSpPr>
          <p:spPr>
            <a:xfrm>
              <a:off x="9286278" y="2460133"/>
              <a:ext cx="254390" cy="254390"/>
            </a:xfrm>
            <a:prstGeom prst="rect">
              <a:avLst/>
            </a:prstGeom>
            <a:solidFill>
              <a:srgbClr val="5ACBF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文本框 12"/>
            <p:cNvSpPr txBox="1"/>
            <p:nvPr userDrawn="1"/>
          </p:nvSpPr>
          <p:spPr>
            <a:xfrm>
              <a:off x="9503622" y="2491243"/>
              <a:ext cx="117521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zh-CN" sz="700" i="1" dirty="0" smtClean="0">
                  <a:solidFill>
                    <a:schemeClr val="bg1"/>
                  </a:solidFill>
                  <a:latin typeface="Times"/>
                  <a:cs typeface="Times"/>
                </a:rPr>
                <a:t>R90,G203, B245</a:t>
              </a:r>
              <a:endParaRPr kumimoji="1" lang="zh-CN" altLang="en-US" sz="700" i="1" dirty="0">
                <a:solidFill>
                  <a:schemeClr val="bg1"/>
                </a:solidFill>
                <a:latin typeface="Times"/>
                <a:cs typeface="Times"/>
              </a:endParaRPr>
            </a:p>
          </p:txBody>
        </p:sp>
      </p:grpSp>
      <p:sp>
        <p:nvSpPr>
          <p:cNvPr id="15" name="Rectangle 22"/>
          <p:cNvSpPr/>
          <p:nvPr userDrawn="1"/>
        </p:nvSpPr>
        <p:spPr>
          <a:xfrm>
            <a:off x="3107934" y="4804372"/>
            <a:ext cx="31658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0" i="0" dirty="0" smtClean="0">
                <a:solidFill>
                  <a:srgbClr val="5ACBF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© ZTE Corporation. All rights reserved.</a:t>
            </a:r>
          </a:p>
        </p:txBody>
      </p:sp>
      <p:sp>
        <p:nvSpPr>
          <p:cNvPr id="16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8380225" y="4875337"/>
            <a:ext cx="7637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ctr"/>
            <a:fld id="{C1B65B15-32B3-482A-9ADF-F2EA24D4B7E8}" type="slidenum">
              <a:rPr lang="zh-CN" altLang="en-US" smtClean="0"/>
              <a:pPr algn="ctr"/>
              <a:t>‹#›</a:t>
            </a:fld>
            <a:endParaRPr lang="zh-CN" altLang="en-US" dirty="0"/>
          </a:p>
        </p:txBody>
      </p:sp>
      <p:sp>
        <p:nvSpPr>
          <p:cNvPr id="17" name="文本占位符 2"/>
          <p:cNvSpPr>
            <a:spLocks noGrp="1"/>
          </p:cNvSpPr>
          <p:nvPr>
            <p:ph idx="1"/>
          </p:nvPr>
        </p:nvSpPr>
        <p:spPr>
          <a:xfrm>
            <a:off x="525486" y="1200151"/>
            <a:ext cx="8161313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第二级</a:t>
            </a:r>
          </a:p>
          <a:p>
            <a:pPr lvl="2"/>
            <a:r>
              <a:rPr kumimoji="1" lang="zh-CN" altLang="en-US" smtClean="0"/>
              <a:t>第三级</a:t>
            </a:r>
          </a:p>
          <a:p>
            <a:pPr lvl="3"/>
            <a:r>
              <a:rPr kumimoji="1" lang="zh-CN" altLang="en-US" smtClean="0"/>
              <a:t>第四级</a:t>
            </a:r>
          </a:p>
          <a:p>
            <a:pPr lvl="4"/>
            <a:r>
              <a:rPr kumimoji="1" lang="zh-CN" altLang="en-US" smtClean="0"/>
              <a:t>第五级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92784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580601" y="97632"/>
            <a:ext cx="442749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700" dirty="0">
                <a:solidFill>
                  <a:srgbClr val="656565"/>
                </a:solidFill>
                <a:latin typeface="Arial"/>
                <a:ea typeface="微软雅黑"/>
                <a:cs typeface="Arial"/>
              </a:rPr>
              <a:t>&gt; </a:t>
            </a:r>
            <a:r>
              <a:rPr lang="zh-CN" altLang="en-US" sz="700" dirty="0" smtClean="0">
                <a:solidFill>
                  <a:srgbClr val="656565"/>
                </a:solidFill>
                <a:latin typeface="Arial"/>
                <a:ea typeface="微软雅黑"/>
                <a:cs typeface="Arial"/>
              </a:rPr>
              <a:t>机密</a:t>
            </a:r>
            <a:endParaRPr lang="zh-CN" altLang="en-US" sz="700" dirty="0">
              <a:solidFill>
                <a:srgbClr val="656565"/>
              </a:solidFill>
              <a:latin typeface="Arial"/>
              <a:ea typeface="微软雅黑"/>
              <a:cs typeface="Arial"/>
            </a:endParaRPr>
          </a:p>
        </p:txBody>
      </p:sp>
      <p:sp>
        <p:nvSpPr>
          <p:cNvPr id="4" name="文本框 1"/>
          <p:cNvSpPr txBox="1"/>
          <p:nvPr userDrawn="1"/>
        </p:nvSpPr>
        <p:spPr>
          <a:xfrm>
            <a:off x="-1335088" y="2711054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kumimoji="1" lang="zh-CN" altLang="en-US" dirty="0"/>
          </a:p>
        </p:txBody>
      </p:sp>
      <p:grpSp>
        <p:nvGrpSpPr>
          <p:cNvPr id="2" name="组合 25"/>
          <p:cNvGrpSpPr>
            <a:grpSpLocks/>
          </p:cNvGrpSpPr>
          <p:nvPr userDrawn="1"/>
        </p:nvGrpSpPr>
        <p:grpSpPr bwMode="auto">
          <a:xfrm>
            <a:off x="9151938" y="2880123"/>
            <a:ext cx="1360487" cy="2051477"/>
            <a:chOff x="9152238" y="3839666"/>
            <a:chExt cx="1360488" cy="2736381"/>
          </a:xfrm>
        </p:grpSpPr>
        <p:grpSp>
          <p:nvGrpSpPr>
            <p:cNvPr id="5" name="组 19"/>
            <p:cNvGrpSpPr>
              <a:grpSpLocks/>
            </p:cNvGrpSpPr>
            <p:nvPr userDrawn="1"/>
          </p:nvGrpSpPr>
          <p:grpSpPr bwMode="auto">
            <a:xfrm>
              <a:off x="9272888" y="5230865"/>
              <a:ext cx="935038" cy="1345182"/>
              <a:chOff x="9286972" y="1725001"/>
              <a:chExt cx="935038" cy="1345182"/>
            </a:xfrm>
          </p:grpSpPr>
          <p:grpSp>
            <p:nvGrpSpPr>
              <p:cNvPr id="6" name="组 20"/>
              <p:cNvGrpSpPr>
                <a:grpSpLocks/>
              </p:cNvGrpSpPr>
              <p:nvPr userDrawn="1"/>
            </p:nvGrpSpPr>
            <p:grpSpPr bwMode="auto">
              <a:xfrm>
                <a:off x="9286972" y="1725001"/>
                <a:ext cx="798513" cy="298608"/>
                <a:chOff x="9286972" y="1725001"/>
                <a:chExt cx="798513" cy="298608"/>
              </a:xfrm>
            </p:grpSpPr>
            <p:sp>
              <p:nvSpPr>
                <p:cNvPr id="18" name="矩形 17"/>
                <p:cNvSpPr/>
                <p:nvPr userDrawn="1"/>
              </p:nvSpPr>
              <p:spPr>
                <a:xfrm>
                  <a:off x="9286972" y="1725001"/>
                  <a:ext cx="254000" cy="250924"/>
                </a:xfrm>
                <a:prstGeom prst="rect">
                  <a:avLst/>
                </a:prstGeom>
                <a:solidFill>
                  <a:srgbClr val="005BAA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kumimoji="1" lang="zh-CN" altLang="en-US"/>
                </a:p>
              </p:txBody>
            </p:sp>
            <p:sp>
              <p:nvSpPr>
                <p:cNvPr id="19" name="文本框 43"/>
                <p:cNvSpPr txBox="1"/>
                <p:nvPr userDrawn="1"/>
              </p:nvSpPr>
              <p:spPr>
                <a:xfrm>
                  <a:off x="9504459" y="1756763"/>
                  <a:ext cx="581026" cy="266846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>
                    <a:defRPr/>
                  </a:pPr>
                  <a:r>
                    <a:rPr kumimoji="1" lang="en-US" altLang="zh-CN" sz="700" i="1" dirty="0">
                      <a:solidFill>
                        <a:schemeClr val="bg1"/>
                      </a:solidFill>
                      <a:latin typeface="Times"/>
                      <a:cs typeface="Times"/>
                    </a:rPr>
                    <a:t>G91, B170</a:t>
                  </a:r>
                  <a:endParaRPr kumimoji="1" lang="zh-CN" altLang="en-US" sz="700" i="1" dirty="0">
                    <a:solidFill>
                      <a:schemeClr val="bg1"/>
                    </a:solidFill>
                    <a:latin typeface="Times"/>
                    <a:cs typeface="Times"/>
                  </a:endParaRPr>
                </a:p>
              </p:txBody>
            </p:sp>
          </p:grpSp>
          <p:grpSp>
            <p:nvGrpSpPr>
              <p:cNvPr id="8" name="组 21"/>
              <p:cNvGrpSpPr>
                <a:grpSpLocks/>
              </p:cNvGrpSpPr>
              <p:nvPr userDrawn="1"/>
            </p:nvGrpSpPr>
            <p:grpSpPr bwMode="auto">
              <a:xfrm>
                <a:off x="9286972" y="2058507"/>
                <a:ext cx="935038" cy="301785"/>
                <a:chOff x="9286972" y="2058507"/>
                <a:chExt cx="935038" cy="301785"/>
              </a:xfrm>
            </p:grpSpPr>
            <p:sp>
              <p:nvSpPr>
                <p:cNvPr id="16" name="矩形 15"/>
                <p:cNvSpPr/>
                <p:nvPr userDrawn="1"/>
              </p:nvSpPr>
              <p:spPr>
                <a:xfrm>
                  <a:off x="9286972" y="2058507"/>
                  <a:ext cx="254000" cy="258864"/>
                </a:xfrm>
                <a:prstGeom prst="rect">
                  <a:avLst/>
                </a:prstGeom>
                <a:solidFill>
                  <a:srgbClr val="0089C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kumimoji="1" lang="zh-CN" altLang="en-US"/>
                </a:p>
              </p:txBody>
            </p:sp>
            <p:sp>
              <p:nvSpPr>
                <p:cNvPr id="17" name="文本框 41"/>
                <p:cNvSpPr txBox="1"/>
                <p:nvPr userDrawn="1"/>
              </p:nvSpPr>
              <p:spPr>
                <a:xfrm>
                  <a:off x="9504459" y="2093446"/>
                  <a:ext cx="717551" cy="266846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>
                    <a:defRPr/>
                  </a:pPr>
                  <a:r>
                    <a:rPr kumimoji="1" lang="en-US" altLang="zh-CN" sz="700" i="1" dirty="0">
                      <a:solidFill>
                        <a:schemeClr val="bg1"/>
                      </a:solidFill>
                      <a:latin typeface="Times"/>
                      <a:cs typeface="Times"/>
                    </a:rPr>
                    <a:t>G137, B207</a:t>
                  </a:r>
                  <a:endParaRPr kumimoji="1" lang="zh-CN" altLang="en-US" sz="700" i="1" dirty="0">
                    <a:solidFill>
                      <a:schemeClr val="bg1"/>
                    </a:solidFill>
                    <a:latin typeface="Times"/>
                    <a:cs typeface="Times"/>
                  </a:endParaRPr>
                </a:p>
              </p:txBody>
            </p:sp>
          </p:grpSp>
          <p:grpSp>
            <p:nvGrpSpPr>
              <p:cNvPr id="9" name="组 22"/>
              <p:cNvGrpSpPr>
                <a:grpSpLocks/>
              </p:cNvGrpSpPr>
              <p:nvPr userDrawn="1"/>
            </p:nvGrpSpPr>
            <p:grpSpPr bwMode="auto">
              <a:xfrm>
                <a:off x="9286972" y="2411071"/>
                <a:ext cx="935038" cy="298609"/>
                <a:chOff x="9286972" y="2411071"/>
                <a:chExt cx="935038" cy="298609"/>
              </a:xfrm>
            </p:grpSpPr>
            <p:sp>
              <p:nvSpPr>
                <p:cNvPr id="13" name="矩形 12"/>
                <p:cNvSpPr/>
                <p:nvPr userDrawn="1"/>
              </p:nvSpPr>
              <p:spPr>
                <a:xfrm>
                  <a:off x="9286972" y="2411071"/>
                  <a:ext cx="254000" cy="250924"/>
                </a:xfrm>
                <a:prstGeom prst="rect">
                  <a:avLst/>
                </a:prstGeom>
                <a:solidFill>
                  <a:srgbClr val="00AEE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kumimoji="1" lang="zh-CN" altLang="en-US"/>
                </a:p>
              </p:txBody>
            </p:sp>
            <p:sp>
              <p:nvSpPr>
                <p:cNvPr id="15" name="文本框 39"/>
                <p:cNvSpPr txBox="1"/>
                <p:nvPr userDrawn="1"/>
              </p:nvSpPr>
              <p:spPr>
                <a:xfrm>
                  <a:off x="9504459" y="2442834"/>
                  <a:ext cx="717551" cy="266846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>
                    <a:defRPr/>
                  </a:pPr>
                  <a:r>
                    <a:rPr kumimoji="1" lang="en-US" altLang="zh-CN" sz="700" i="1" dirty="0">
                      <a:solidFill>
                        <a:schemeClr val="bg1"/>
                      </a:solidFill>
                      <a:latin typeface="Times"/>
                      <a:cs typeface="Times"/>
                    </a:rPr>
                    <a:t>G174, B239</a:t>
                  </a:r>
                  <a:endParaRPr kumimoji="1" lang="zh-CN" altLang="en-US" sz="700" i="1" dirty="0">
                    <a:solidFill>
                      <a:schemeClr val="bg1"/>
                    </a:solidFill>
                    <a:latin typeface="Times"/>
                    <a:cs typeface="Times"/>
                  </a:endParaRPr>
                </a:p>
              </p:txBody>
            </p:sp>
          </p:grpSp>
          <p:sp>
            <p:nvSpPr>
              <p:cNvPr id="11" name="矩形 10"/>
              <p:cNvSpPr/>
              <p:nvPr userDrawn="1"/>
            </p:nvSpPr>
            <p:spPr>
              <a:xfrm>
                <a:off x="9286972" y="2773164"/>
                <a:ext cx="254000" cy="254100"/>
              </a:xfrm>
              <a:prstGeom prst="rect">
                <a:avLst/>
              </a:prstGeom>
              <a:solidFill>
                <a:srgbClr val="00ABB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kumimoji="1" lang="zh-CN" altLang="en-US"/>
              </a:p>
            </p:txBody>
          </p:sp>
          <p:sp>
            <p:nvSpPr>
              <p:cNvPr id="12" name="文本框 37"/>
              <p:cNvSpPr txBox="1"/>
              <p:nvPr userDrawn="1"/>
            </p:nvSpPr>
            <p:spPr>
              <a:xfrm>
                <a:off x="9504459" y="2803338"/>
                <a:ext cx="717551" cy="266845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kumimoji="1" lang="en-US" altLang="zh-CN" sz="700" i="1" dirty="0">
                    <a:solidFill>
                      <a:schemeClr val="bg1"/>
                    </a:solidFill>
                    <a:latin typeface="Times"/>
                    <a:cs typeface="Times"/>
                  </a:rPr>
                  <a:t>G171, B189</a:t>
                </a:r>
                <a:endParaRPr kumimoji="1" lang="zh-CN" altLang="en-US" sz="700" i="1" dirty="0">
                  <a:solidFill>
                    <a:schemeClr val="bg1"/>
                  </a:solidFill>
                  <a:latin typeface="Times"/>
                  <a:cs typeface="Times"/>
                </a:endParaRPr>
              </a:p>
            </p:txBody>
          </p:sp>
        </p:grpSp>
        <p:sp>
          <p:nvSpPr>
            <p:cNvPr id="7" name="Rectangle 8"/>
            <p:cNvSpPr>
              <a:spLocks noChangeArrowheads="1"/>
            </p:cNvSpPr>
            <p:nvPr userDrawn="1"/>
          </p:nvSpPr>
          <p:spPr bwMode="auto">
            <a:xfrm>
              <a:off x="9152238" y="3839666"/>
              <a:ext cx="1360488" cy="1254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lIns="108000" tIns="0" rIns="93442" bIns="46725"/>
            <a:lstStyle/>
            <a:p>
              <a:pPr defTabSz="935038">
                <a:lnSpc>
                  <a:spcPct val="120000"/>
                </a:lnSpc>
                <a:defRPr/>
              </a:pPr>
              <a:r>
                <a:rPr lang="zh-CN" altLang="en-US" sz="700" noProof="1">
                  <a:solidFill>
                    <a:schemeClr val="bg1"/>
                  </a:solidFill>
                  <a:latin typeface="微软雅黑"/>
                  <a:ea typeface="微软雅黑"/>
                  <a:cs typeface="Microsoft YaHei Bold"/>
                </a:rPr>
                <a:t>标题</a:t>
              </a:r>
              <a:r>
                <a:rPr lang="en-US" altLang="zh-CN" sz="700" noProof="1">
                  <a:solidFill>
                    <a:schemeClr val="bg1"/>
                  </a:solidFill>
                  <a:latin typeface="微软雅黑"/>
                  <a:ea typeface="微软雅黑"/>
                  <a:cs typeface="Microsoft YaHei Bold"/>
                </a:rPr>
                <a:t>:</a:t>
              </a:r>
              <a:endParaRPr altLang="ja-JP" sz="700" noProof="1">
                <a:solidFill>
                  <a:schemeClr val="bg1"/>
                </a:solidFill>
                <a:latin typeface="微软雅黑"/>
                <a:ea typeface="微软雅黑"/>
                <a:cs typeface="Microsoft YaHei Bold"/>
              </a:endParaRPr>
            </a:p>
            <a:p>
              <a:pPr defTabSz="935038">
                <a:lnSpc>
                  <a:spcPct val="120000"/>
                </a:lnSpc>
                <a:defRPr/>
              </a:pPr>
              <a:r>
                <a:rPr lang="zh-CN" altLang="en-US" sz="700" noProof="1">
                  <a:solidFill>
                    <a:schemeClr val="bg1"/>
                  </a:solidFill>
                  <a:latin typeface="微软雅黑"/>
                  <a:ea typeface="微软雅黑"/>
                  <a:cs typeface="Microsoft YaHei Bold"/>
                </a:rPr>
                <a:t>字体</a:t>
              </a:r>
              <a:r>
                <a:rPr altLang="ja-JP" sz="700" noProof="1">
                  <a:solidFill>
                    <a:schemeClr val="bg1"/>
                  </a:solidFill>
                  <a:latin typeface="微软雅黑"/>
                  <a:ea typeface="微软雅黑"/>
                  <a:cs typeface="Microsoft YaHei Bold"/>
                </a:rPr>
                <a:t>: </a:t>
              </a:r>
              <a:r>
                <a:rPr lang="zh-CN" altLang="en-US" sz="700" noProof="1">
                  <a:solidFill>
                    <a:schemeClr val="bg1"/>
                  </a:solidFill>
                  <a:latin typeface="微软雅黑"/>
                  <a:ea typeface="微软雅黑"/>
                  <a:cs typeface="Microsoft YaHei Bold"/>
                </a:rPr>
                <a:t>微软雅黑</a:t>
              </a:r>
              <a:endParaRPr lang="en-US" altLang="zh-CN" sz="700" noProof="1">
                <a:solidFill>
                  <a:schemeClr val="bg1"/>
                </a:solidFill>
                <a:latin typeface="微软雅黑"/>
                <a:ea typeface="微软雅黑"/>
                <a:cs typeface="Microsoft YaHei Bold"/>
              </a:endParaRPr>
            </a:p>
            <a:p>
              <a:pPr defTabSz="935038">
                <a:lnSpc>
                  <a:spcPct val="120000"/>
                </a:lnSpc>
                <a:defRPr/>
              </a:pPr>
              <a:r>
                <a:rPr lang="zh-CN" altLang="en-US" sz="700" noProof="1">
                  <a:solidFill>
                    <a:schemeClr val="bg1"/>
                  </a:solidFill>
                  <a:latin typeface="微软雅黑"/>
                  <a:ea typeface="微软雅黑"/>
                  <a:cs typeface="Microsoft YaHei Bold"/>
                </a:rPr>
                <a:t>字号</a:t>
              </a:r>
              <a:r>
                <a:rPr lang="en-US" sz="700" noProof="1">
                  <a:solidFill>
                    <a:schemeClr val="bg1"/>
                  </a:solidFill>
                  <a:latin typeface="微软雅黑"/>
                  <a:ea typeface="微软雅黑"/>
                  <a:cs typeface="Microsoft YaHei Bold"/>
                </a:rPr>
                <a:t>: </a:t>
              </a:r>
              <a:r>
                <a:rPr lang="en-US" altLang="ja-JP" sz="700" noProof="1">
                  <a:solidFill>
                    <a:schemeClr val="bg1"/>
                  </a:solidFill>
                  <a:latin typeface="微软雅黑"/>
                  <a:ea typeface="微软雅黑"/>
                  <a:cs typeface="Microsoft YaHei Bold"/>
                </a:rPr>
                <a:t>30-32pt</a:t>
              </a:r>
              <a:endParaRPr altLang="ja-JP" sz="700" noProof="1">
                <a:solidFill>
                  <a:schemeClr val="bg1"/>
                </a:solidFill>
                <a:latin typeface="微软雅黑"/>
                <a:ea typeface="微软雅黑"/>
                <a:cs typeface="Microsoft YaHei Bold"/>
              </a:endParaRPr>
            </a:p>
            <a:p>
              <a:pPr defTabSz="935038">
                <a:lnSpc>
                  <a:spcPct val="120000"/>
                </a:lnSpc>
                <a:defRPr/>
              </a:pPr>
              <a:r>
                <a:rPr lang="zh-CN" altLang="en-US" sz="700" noProof="1">
                  <a:solidFill>
                    <a:schemeClr val="bg1"/>
                  </a:solidFill>
                  <a:latin typeface="微软雅黑"/>
                  <a:ea typeface="微软雅黑"/>
                  <a:cs typeface="Microsoft YaHei Bold"/>
                </a:rPr>
                <a:t>颜色</a:t>
              </a:r>
              <a:r>
                <a:rPr lang="en-US" sz="700" noProof="1">
                  <a:solidFill>
                    <a:schemeClr val="bg1"/>
                  </a:solidFill>
                  <a:latin typeface="微软雅黑"/>
                  <a:ea typeface="微软雅黑"/>
                  <a:cs typeface="Microsoft YaHei Bold"/>
                </a:rPr>
                <a:t>: </a:t>
              </a:r>
              <a:r>
                <a:rPr lang="zh-CN" altLang="en-US" sz="700" noProof="1">
                  <a:solidFill>
                    <a:schemeClr val="bg1"/>
                  </a:solidFill>
                  <a:latin typeface="微软雅黑"/>
                  <a:ea typeface="微软雅黑"/>
                  <a:cs typeface="Microsoft YaHei Bold"/>
                </a:rPr>
                <a:t>主题蓝色</a:t>
              </a:r>
              <a:endParaRPr altLang="ja-JP" sz="700" noProof="1">
                <a:solidFill>
                  <a:schemeClr val="bg1"/>
                </a:solidFill>
                <a:latin typeface="微软雅黑"/>
                <a:ea typeface="微软雅黑"/>
                <a:cs typeface="Microsoft YaHei Bold"/>
              </a:endParaRPr>
            </a:p>
            <a:p>
              <a:pPr defTabSz="935038">
                <a:lnSpc>
                  <a:spcPct val="120000"/>
                </a:lnSpc>
                <a:defRPr/>
              </a:pPr>
              <a:endParaRPr lang="en-US" altLang="zh-CN" sz="700" noProof="1">
                <a:solidFill>
                  <a:schemeClr val="bg1"/>
                </a:solidFill>
                <a:latin typeface="微软雅黑"/>
                <a:ea typeface="微软雅黑"/>
                <a:cs typeface="Microsoft YaHei Bold"/>
              </a:endParaRPr>
            </a:p>
            <a:p>
              <a:pPr defTabSz="935038">
                <a:lnSpc>
                  <a:spcPct val="120000"/>
                </a:lnSpc>
                <a:defRPr/>
              </a:pPr>
              <a:r>
                <a:rPr lang="zh-CN" altLang="en-US" sz="700" noProof="1">
                  <a:solidFill>
                    <a:schemeClr val="bg1"/>
                  </a:solidFill>
                  <a:latin typeface="微软雅黑"/>
                  <a:ea typeface="微软雅黑"/>
                  <a:cs typeface="Microsoft YaHei Bold"/>
                </a:rPr>
                <a:t>正文</a:t>
              </a:r>
              <a:r>
                <a:rPr lang="en-US" altLang="zh-CN" sz="700" noProof="1">
                  <a:solidFill>
                    <a:schemeClr val="bg1"/>
                  </a:solidFill>
                  <a:latin typeface="微软雅黑"/>
                  <a:ea typeface="微软雅黑"/>
                  <a:cs typeface="Microsoft YaHei Bold"/>
                </a:rPr>
                <a:t>(1-5</a:t>
              </a:r>
              <a:r>
                <a:rPr lang="zh-CN" altLang="en-US" sz="700" noProof="1">
                  <a:solidFill>
                    <a:schemeClr val="bg1"/>
                  </a:solidFill>
                  <a:latin typeface="微软雅黑"/>
                  <a:ea typeface="微软雅黑"/>
                  <a:cs typeface="Microsoft YaHei Bold"/>
                </a:rPr>
                <a:t>级</a:t>
              </a:r>
              <a:r>
                <a:rPr lang="en-US" altLang="zh-CN" sz="700" noProof="1">
                  <a:solidFill>
                    <a:schemeClr val="bg1"/>
                  </a:solidFill>
                  <a:latin typeface="微软雅黑"/>
                  <a:ea typeface="微软雅黑"/>
                  <a:cs typeface="Microsoft YaHei Bold"/>
                </a:rPr>
                <a:t>)</a:t>
              </a:r>
              <a:r>
                <a:rPr altLang="zh-CN" sz="700" noProof="1">
                  <a:solidFill>
                    <a:schemeClr val="bg1"/>
                  </a:solidFill>
                  <a:latin typeface="微软雅黑"/>
                  <a:ea typeface="微软雅黑"/>
                  <a:cs typeface="Microsoft YaHei Bold"/>
                </a:rPr>
                <a:t>:</a:t>
              </a:r>
              <a:endParaRPr altLang="ja-JP" sz="700" noProof="1">
                <a:solidFill>
                  <a:schemeClr val="bg1"/>
                </a:solidFill>
                <a:latin typeface="微软雅黑"/>
                <a:ea typeface="微软雅黑"/>
                <a:cs typeface="Microsoft YaHei Bold"/>
              </a:endParaRPr>
            </a:p>
            <a:p>
              <a:pPr defTabSz="935038">
                <a:lnSpc>
                  <a:spcPct val="120000"/>
                </a:lnSpc>
                <a:defRPr/>
              </a:pPr>
              <a:r>
                <a:rPr lang="zh-CN" altLang="en-US" sz="700" noProof="1">
                  <a:solidFill>
                    <a:schemeClr val="bg1"/>
                  </a:solidFill>
                  <a:latin typeface="微软雅黑"/>
                  <a:ea typeface="微软雅黑"/>
                  <a:cs typeface="Microsoft YaHei Bold"/>
                </a:rPr>
                <a:t>字体</a:t>
              </a:r>
              <a:r>
                <a:rPr lang="en-US" sz="700" noProof="1">
                  <a:solidFill>
                    <a:schemeClr val="bg1"/>
                  </a:solidFill>
                  <a:latin typeface="微软雅黑"/>
                  <a:ea typeface="微软雅黑"/>
                  <a:cs typeface="Microsoft YaHei Bold"/>
                </a:rPr>
                <a:t>: </a:t>
              </a:r>
              <a:r>
                <a:rPr lang="zh-CN" altLang="en-US" sz="700" noProof="1">
                  <a:solidFill>
                    <a:schemeClr val="bg1"/>
                  </a:solidFill>
                  <a:latin typeface="微软雅黑"/>
                  <a:ea typeface="微软雅黑"/>
                  <a:cs typeface="Microsoft YaHei Bold"/>
                </a:rPr>
                <a:t>微软雅黑</a:t>
              </a:r>
              <a:endParaRPr lang="en-US" altLang="zh-CN" sz="700" noProof="1">
                <a:solidFill>
                  <a:schemeClr val="bg1"/>
                </a:solidFill>
                <a:latin typeface="微软雅黑"/>
                <a:ea typeface="微软雅黑"/>
                <a:cs typeface="Microsoft YaHei Bold"/>
              </a:endParaRPr>
            </a:p>
            <a:p>
              <a:pPr defTabSz="935038">
                <a:lnSpc>
                  <a:spcPct val="120000"/>
                </a:lnSpc>
                <a:defRPr/>
              </a:pPr>
              <a:r>
                <a:rPr lang="zh-CN" altLang="en-US" sz="700" noProof="1">
                  <a:solidFill>
                    <a:schemeClr val="bg1"/>
                  </a:solidFill>
                  <a:latin typeface="微软雅黑"/>
                  <a:ea typeface="微软雅黑"/>
                  <a:cs typeface="Microsoft YaHei Bold"/>
                </a:rPr>
                <a:t>字号</a:t>
              </a:r>
              <a:r>
                <a:rPr lang="en-US" sz="700" noProof="1">
                  <a:solidFill>
                    <a:schemeClr val="bg1"/>
                  </a:solidFill>
                  <a:latin typeface="微软雅黑"/>
                  <a:ea typeface="微软雅黑"/>
                  <a:cs typeface="Microsoft YaHei Bold"/>
                </a:rPr>
                <a:t>: </a:t>
              </a:r>
              <a:r>
                <a:rPr lang="en-US" altLang="ja-JP" sz="700" noProof="1">
                  <a:solidFill>
                    <a:schemeClr val="bg1"/>
                  </a:solidFill>
                  <a:latin typeface="微软雅黑"/>
                  <a:ea typeface="微软雅黑"/>
                  <a:cs typeface="Microsoft YaHei Bold"/>
                </a:rPr>
                <a:t>28-12</a:t>
              </a:r>
              <a:r>
                <a:rPr altLang="ja-JP" sz="700" noProof="1">
                  <a:solidFill>
                    <a:schemeClr val="bg1"/>
                  </a:solidFill>
                  <a:latin typeface="微软雅黑"/>
                  <a:ea typeface="微软雅黑"/>
                  <a:cs typeface="Microsoft YaHei Bold"/>
                </a:rPr>
                <a:t>pt</a:t>
              </a:r>
            </a:p>
            <a:p>
              <a:pPr defTabSz="935038">
                <a:lnSpc>
                  <a:spcPct val="120000"/>
                </a:lnSpc>
                <a:defRPr/>
              </a:pPr>
              <a:r>
                <a:rPr lang="zh-CN" altLang="en-US" sz="700" noProof="1">
                  <a:solidFill>
                    <a:schemeClr val="bg1"/>
                  </a:solidFill>
                  <a:latin typeface="微软雅黑"/>
                  <a:ea typeface="微软雅黑"/>
                  <a:cs typeface="Microsoft YaHei Bold"/>
                </a:rPr>
                <a:t>颜色</a:t>
              </a:r>
              <a:r>
                <a:rPr lang="en-US" sz="700" noProof="1">
                  <a:solidFill>
                    <a:schemeClr val="bg1"/>
                  </a:solidFill>
                  <a:latin typeface="微软雅黑"/>
                  <a:ea typeface="微软雅黑"/>
                  <a:cs typeface="Microsoft YaHei Bold"/>
                </a:rPr>
                <a:t>:  </a:t>
              </a:r>
              <a:r>
                <a:rPr lang="zh-CN" altLang="en-US" sz="700" noProof="1">
                  <a:solidFill>
                    <a:schemeClr val="bg1"/>
                  </a:solidFill>
                  <a:latin typeface="微软雅黑"/>
                  <a:ea typeface="微软雅黑"/>
                  <a:cs typeface="Microsoft YaHei Bold"/>
                </a:rPr>
                <a:t>黑色</a:t>
              </a:r>
              <a:endParaRPr altLang="ja-JP" sz="700" noProof="1">
                <a:solidFill>
                  <a:schemeClr val="bg1"/>
                </a:solidFill>
                <a:latin typeface="微软雅黑"/>
                <a:ea typeface="微软雅黑"/>
                <a:cs typeface="Microsoft YaHei Bold"/>
              </a:endParaRPr>
            </a:p>
          </p:txBody>
        </p:sp>
      </p:grpSp>
      <p:pic>
        <p:nvPicPr>
          <p:cNvPr id="20" name="图片 23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351" y="4957763"/>
            <a:ext cx="504825" cy="127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文本框 3"/>
          <p:cNvSpPr txBox="1"/>
          <p:nvPr userDrawn="1"/>
        </p:nvSpPr>
        <p:spPr>
          <a:xfrm>
            <a:off x="7570788" y="4951810"/>
            <a:ext cx="1490662" cy="18466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600" dirty="0">
                <a:latin typeface="Arial"/>
                <a:ea typeface="+mn-ea"/>
                <a:cs typeface="Arial"/>
              </a:rPr>
              <a:t>© ZTE Corporation. All rights reserved.</a:t>
            </a:r>
            <a:endParaRPr kumimoji="1" lang="zh-CN" altLang="en-US" sz="600" dirty="0">
              <a:latin typeface="Arial"/>
              <a:cs typeface="Arial"/>
            </a:endParaRPr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rgbClr val="005BAA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4183168" y="4929188"/>
            <a:ext cx="43794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宋体" charset="-122"/>
              </a:rPr>
              <a:t> </a:t>
            </a:r>
            <a:fld id="{9A025353-009D-412A-B134-D09E2F9F6274}" type="slidenum"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宋体" charset="-122"/>
              </a:rPr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宋体" charset="-122"/>
              </a:rPr>
              <a:t> 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宋体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 userDrawn="1"/>
        </p:nvSpPr>
        <p:spPr bwMode="auto">
          <a:xfrm>
            <a:off x="1338944" y="1396723"/>
            <a:ext cx="2429189" cy="11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4000"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谢谢！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Layout" Target="../slideLayouts/slideLayout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8"/>
          <p:cNvSpPr>
            <a:spLocks noChangeArrowheads="1"/>
          </p:cNvSpPr>
          <p:nvPr/>
        </p:nvSpPr>
        <p:spPr bwMode="auto">
          <a:xfrm>
            <a:off x="9236075" y="2576513"/>
            <a:ext cx="1360488" cy="123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442" tIns="46725" rIns="93442" bIns="46725" anchor="b" anchorCtr="1">
            <a:spAutoFit/>
          </a:bodyPr>
          <a:lstStyle/>
          <a:p>
            <a:pPr defTabSz="935038"/>
            <a:r>
              <a:rPr lang="en-US" altLang="en-US" sz="9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Title:</a:t>
            </a:r>
          </a:p>
          <a:p>
            <a:pPr defTabSz="935038"/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Type: </a:t>
            </a:r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MS PGothic" pitchFamily="34" charset="-128"/>
              </a:rPr>
              <a:t>Arial</a:t>
            </a:r>
            <a:endParaRPr lang="en-US" sz="800">
              <a:solidFill>
                <a:schemeClr val="bg1"/>
              </a:solidFill>
              <a:latin typeface="Arial" pitchFamily="34" charset="0"/>
            </a:endParaRPr>
          </a:p>
          <a:p>
            <a:pPr defTabSz="935038"/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Size：32-24-pt</a:t>
            </a:r>
          </a:p>
          <a:p>
            <a:pPr defTabSz="935038"/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Color：The ZTE blue </a:t>
            </a:r>
          </a:p>
          <a:p>
            <a:pPr defTabSz="935038"/>
            <a:endParaRPr lang="en-US" altLang="en-US" sz="900" noProof="1">
              <a:solidFill>
                <a:schemeClr val="bg1"/>
              </a:solidFill>
              <a:latin typeface="Arial" pitchFamily="34" charset="0"/>
              <a:ea typeface="Heiti SC Light"/>
              <a:cs typeface="Heiti SC Light"/>
            </a:endParaRPr>
          </a:p>
          <a:p>
            <a:pPr defTabSz="935038"/>
            <a:r>
              <a:rPr lang="en-US" altLang="en-US" sz="9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Subtitle:</a:t>
            </a:r>
          </a:p>
          <a:p>
            <a:pPr defTabSz="935038"/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Type: </a:t>
            </a:r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MS PGothic" pitchFamily="34" charset="-128"/>
              </a:rPr>
              <a:t>Arial</a:t>
            </a:r>
            <a:endParaRPr lang="en-US" sz="800">
              <a:solidFill>
                <a:schemeClr val="bg1"/>
              </a:solidFill>
              <a:latin typeface="Arial" pitchFamily="34" charset="0"/>
            </a:endParaRPr>
          </a:p>
          <a:p>
            <a:pPr defTabSz="935038"/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Size：20pt</a:t>
            </a:r>
          </a:p>
          <a:p>
            <a:pPr defTabSz="935038"/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Color: The ZTE green</a:t>
            </a:r>
          </a:p>
        </p:txBody>
      </p:sp>
      <p:sp>
        <p:nvSpPr>
          <p:cNvPr id="2051" name="TextBox 4"/>
          <p:cNvSpPr txBox="1">
            <a:spLocks noChangeArrowheads="1"/>
          </p:cNvSpPr>
          <p:nvPr/>
        </p:nvSpPr>
        <p:spPr bwMode="auto">
          <a:xfrm>
            <a:off x="5848350" y="4454525"/>
            <a:ext cx="30956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4814888" y="4170363"/>
            <a:ext cx="30956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2053" name="TextBox 6"/>
          <p:cNvSpPr txBox="1">
            <a:spLocks noChangeArrowheads="1"/>
          </p:cNvSpPr>
          <p:nvPr/>
        </p:nvSpPr>
        <p:spPr bwMode="auto">
          <a:xfrm>
            <a:off x="4037013" y="3638550"/>
            <a:ext cx="30956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latin typeface="Arial" pitchFamily="34" charset="0"/>
            </a:endParaRPr>
          </a:p>
        </p:txBody>
      </p:sp>
      <p:grpSp>
        <p:nvGrpSpPr>
          <p:cNvPr id="2054" name="组 5"/>
          <p:cNvGrpSpPr>
            <a:grpSpLocks/>
          </p:cNvGrpSpPr>
          <p:nvPr/>
        </p:nvGrpSpPr>
        <p:grpSpPr bwMode="auto">
          <a:xfrm>
            <a:off x="9364663" y="3851275"/>
            <a:ext cx="1392237" cy="989013"/>
            <a:chOff x="0" y="0"/>
            <a:chExt cx="1392554" cy="989008"/>
          </a:xfrm>
        </p:grpSpPr>
        <p:grpSp>
          <p:nvGrpSpPr>
            <p:cNvPr id="2055" name="组 6"/>
            <p:cNvGrpSpPr>
              <a:grpSpLocks/>
            </p:cNvGrpSpPr>
            <p:nvPr/>
          </p:nvGrpSpPr>
          <p:grpSpPr bwMode="auto">
            <a:xfrm>
              <a:off x="0" y="0"/>
              <a:ext cx="935158" cy="254390"/>
              <a:chOff x="0" y="0"/>
              <a:chExt cx="935158" cy="254390"/>
            </a:xfrm>
          </p:grpSpPr>
          <p:sp>
            <p:nvSpPr>
              <p:cNvPr id="2056" name="矩形 1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54390" cy="254390"/>
              </a:xfrm>
              <a:prstGeom prst="rect">
                <a:avLst/>
              </a:prstGeom>
              <a:solidFill>
                <a:srgbClr val="008FD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  <p:sp>
            <p:nvSpPr>
              <p:cNvPr id="2057" name="文本框 19"/>
              <p:cNvSpPr txBox="1">
                <a:spLocks noChangeArrowheads="1"/>
              </p:cNvSpPr>
              <p:nvPr/>
            </p:nvSpPr>
            <p:spPr bwMode="auto">
              <a:xfrm>
                <a:off x="217344" y="31110"/>
                <a:ext cx="717814" cy="2000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700" i="1">
                    <a:solidFill>
                      <a:schemeClr val="bg1"/>
                    </a:solidFill>
                    <a:latin typeface="Arial" pitchFamily="34" charset="0"/>
                  </a:rPr>
                  <a:t>G143, B212</a:t>
                </a:r>
                <a:endParaRPr lang="zh-CN" altLang="en-US" sz="700" i="1">
                  <a:solidFill>
                    <a:schemeClr val="bg1"/>
                  </a:solidFill>
                  <a:latin typeface="Arial" pitchFamily="34" charset="0"/>
                </a:endParaRPr>
              </a:p>
            </p:txBody>
          </p:sp>
        </p:grpSp>
        <p:grpSp>
          <p:nvGrpSpPr>
            <p:cNvPr id="2058" name="组 9"/>
            <p:cNvGrpSpPr>
              <a:grpSpLocks/>
            </p:cNvGrpSpPr>
            <p:nvPr/>
          </p:nvGrpSpPr>
          <p:grpSpPr bwMode="auto">
            <a:xfrm>
              <a:off x="0" y="373460"/>
              <a:ext cx="1199362" cy="254390"/>
              <a:chOff x="0" y="0"/>
              <a:chExt cx="1199362" cy="254390"/>
            </a:xfrm>
          </p:grpSpPr>
          <p:sp>
            <p:nvSpPr>
              <p:cNvPr id="2059" name="矩形 1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54390" cy="254390"/>
              </a:xfrm>
              <a:prstGeom prst="rect">
                <a:avLst/>
              </a:prstGeom>
              <a:solidFill>
                <a:srgbClr val="8CC63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  <p:sp>
            <p:nvSpPr>
              <p:cNvPr id="2060" name="文本框 15"/>
              <p:cNvSpPr txBox="1">
                <a:spLocks noChangeArrowheads="1"/>
              </p:cNvSpPr>
              <p:nvPr/>
            </p:nvSpPr>
            <p:spPr bwMode="auto">
              <a:xfrm>
                <a:off x="217344" y="31110"/>
                <a:ext cx="982018" cy="2000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700" i="1">
                    <a:solidFill>
                      <a:schemeClr val="bg1"/>
                    </a:solidFill>
                    <a:latin typeface="Arial" pitchFamily="34" charset="0"/>
                  </a:rPr>
                  <a:t>R140,G198, B62</a:t>
                </a:r>
                <a:endParaRPr lang="zh-CN" altLang="en-US" sz="700" i="1">
                  <a:solidFill>
                    <a:schemeClr val="bg1"/>
                  </a:solidFill>
                  <a:latin typeface="Arial" pitchFamily="34" charset="0"/>
                </a:endParaRPr>
              </a:p>
            </p:txBody>
          </p:sp>
        </p:grpSp>
        <p:sp>
          <p:nvSpPr>
            <p:cNvPr id="2061" name="矩形 10"/>
            <p:cNvSpPr>
              <a:spLocks noChangeArrowheads="1"/>
            </p:cNvSpPr>
            <p:nvPr/>
          </p:nvSpPr>
          <p:spPr bwMode="auto">
            <a:xfrm>
              <a:off x="0" y="734618"/>
              <a:ext cx="254390" cy="254390"/>
            </a:xfrm>
            <a:prstGeom prst="rect">
              <a:avLst/>
            </a:prstGeom>
            <a:solidFill>
              <a:srgbClr val="5ACBF5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2062" name="文本框 12"/>
            <p:cNvSpPr txBox="1">
              <a:spLocks noChangeArrowheads="1"/>
            </p:cNvSpPr>
            <p:nvPr/>
          </p:nvSpPr>
          <p:spPr bwMode="auto">
            <a:xfrm>
              <a:off x="217344" y="765728"/>
              <a:ext cx="117521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700" i="1">
                  <a:solidFill>
                    <a:schemeClr val="bg1"/>
                  </a:solidFill>
                  <a:latin typeface="Arial" pitchFamily="34" charset="0"/>
                </a:rPr>
                <a:t>R90,G203, B245</a:t>
              </a:r>
              <a:endParaRPr lang="zh-CN" altLang="en-US" sz="700" i="1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  <p:sp>
        <p:nvSpPr>
          <p:cNvPr id="2063" name="TextBox 18"/>
          <p:cNvSpPr txBox="1">
            <a:spLocks noChangeArrowheads="1"/>
          </p:cNvSpPr>
          <p:nvPr/>
        </p:nvSpPr>
        <p:spPr bwMode="auto">
          <a:xfrm>
            <a:off x="8153400" y="1016000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2064" name="TextBox 19"/>
          <p:cNvSpPr txBox="1">
            <a:spLocks noChangeArrowheads="1"/>
          </p:cNvSpPr>
          <p:nvPr/>
        </p:nvSpPr>
        <p:spPr bwMode="auto">
          <a:xfrm>
            <a:off x="4864100" y="3378200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2065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333375" y="342900"/>
            <a:ext cx="6767513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2066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8775" y="1200150"/>
            <a:ext cx="8491538" cy="318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二级</a:t>
            </a:r>
          </a:p>
          <a:p>
            <a:pPr lvl="2"/>
            <a:r>
              <a:rPr lang="zh-CN" smtClean="0"/>
              <a:t>三级</a:t>
            </a:r>
          </a:p>
          <a:p>
            <a:pPr lvl="3"/>
            <a:r>
              <a:rPr lang="zh-CN" smtClean="0"/>
              <a:t>四级</a:t>
            </a:r>
          </a:p>
          <a:p>
            <a:pPr lvl="4"/>
            <a:r>
              <a:rPr lang="zh-CN" smtClean="0"/>
              <a:t>五级</a:t>
            </a:r>
          </a:p>
        </p:txBody>
      </p:sp>
      <p:pic>
        <p:nvPicPr>
          <p:cNvPr id="2067" name="Picture 19" descr="1-0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58038" y="69850"/>
            <a:ext cx="1789112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j-lt"/>
          <a:ea typeface="+mj-ea"/>
          <a:cs typeface="+mj-cs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9pPr>
    </p:titleStyle>
    <p:bodyStyle>
      <a:lvl1pPr algn="l" defTabSz="457200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–"/>
        <a:defRPr>
          <a:solidFill>
            <a:schemeClr val="tx1"/>
          </a:solidFill>
          <a:latin typeface="+mn-lt"/>
          <a:ea typeface="+mn-ea"/>
        </a:defRPr>
      </a:lvl2pPr>
      <a:lvl3pPr marL="1143000" indent="-228600" algn="l" defTabSz="457200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•"/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defTabSz="457200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–"/>
        <a:defRPr sz="1400">
          <a:solidFill>
            <a:schemeClr val="tx1"/>
          </a:solidFill>
          <a:latin typeface="+mn-lt"/>
          <a:ea typeface="+mn-ea"/>
        </a:defRPr>
      </a:lvl4pPr>
      <a:lvl5pPr marL="2057400" indent="-228600" algn="l" defTabSz="457200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chemeClr val="tx1"/>
          </a:solidFill>
          <a:latin typeface="+mn-lt"/>
          <a:ea typeface="+mn-ea"/>
        </a:defRPr>
      </a:lvl5pPr>
      <a:lvl6pPr marL="2514600" indent="-228600" algn="l" defTabSz="457200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chemeClr val="tx1"/>
          </a:solidFill>
          <a:latin typeface="+mn-lt"/>
          <a:ea typeface="+mn-ea"/>
        </a:defRPr>
      </a:lvl6pPr>
      <a:lvl7pPr marL="2971800" indent="-228600" algn="l" defTabSz="457200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chemeClr val="tx1"/>
          </a:solidFill>
          <a:latin typeface="+mn-lt"/>
          <a:ea typeface="+mn-ea"/>
        </a:defRPr>
      </a:lvl7pPr>
      <a:lvl8pPr marL="3429000" indent="-228600" algn="l" defTabSz="457200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chemeClr val="tx1"/>
          </a:solidFill>
          <a:latin typeface="+mn-lt"/>
          <a:ea typeface="+mn-ea"/>
        </a:defRPr>
      </a:lvl8pPr>
      <a:lvl9pPr marL="3886200" indent="-228600" algn="l" defTabSz="457200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8"/>
          <p:cNvSpPr>
            <a:spLocks noChangeArrowheads="1"/>
          </p:cNvSpPr>
          <p:nvPr/>
        </p:nvSpPr>
        <p:spPr bwMode="auto">
          <a:xfrm>
            <a:off x="9236075" y="2576513"/>
            <a:ext cx="1360488" cy="123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442" tIns="46725" rIns="93442" bIns="46725" anchor="b" anchorCtr="1">
            <a:spAutoFit/>
          </a:bodyPr>
          <a:lstStyle/>
          <a:p>
            <a:pPr defTabSz="935038"/>
            <a:r>
              <a:rPr lang="en-US" altLang="en-US" sz="9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Title:</a:t>
            </a:r>
          </a:p>
          <a:p>
            <a:pPr defTabSz="935038"/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Type: </a:t>
            </a:r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MS PGothic" pitchFamily="34" charset="-128"/>
              </a:rPr>
              <a:t>Arial</a:t>
            </a:r>
            <a:endParaRPr lang="en-US" sz="800">
              <a:solidFill>
                <a:schemeClr val="bg1"/>
              </a:solidFill>
              <a:latin typeface="Arial" pitchFamily="34" charset="0"/>
            </a:endParaRPr>
          </a:p>
          <a:p>
            <a:pPr defTabSz="935038"/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Size：24pt</a:t>
            </a:r>
          </a:p>
          <a:p>
            <a:pPr defTabSz="935038"/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Color：The ZTE blue </a:t>
            </a:r>
          </a:p>
          <a:p>
            <a:pPr defTabSz="935038"/>
            <a:endParaRPr lang="en-US" altLang="en-US" sz="900" noProof="1">
              <a:solidFill>
                <a:schemeClr val="bg1"/>
              </a:solidFill>
              <a:latin typeface="Arial" pitchFamily="34" charset="0"/>
              <a:ea typeface="Heiti SC Light"/>
              <a:cs typeface="Heiti SC Light"/>
            </a:endParaRPr>
          </a:p>
          <a:p>
            <a:pPr defTabSz="935038"/>
            <a:r>
              <a:rPr lang="en-US" altLang="en-US" sz="9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Subtitle:</a:t>
            </a:r>
          </a:p>
          <a:p>
            <a:pPr defTabSz="935038"/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Type:  </a:t>
            </a:r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MS PGothic" pitchFamily="34" charset="-128"/>
              </a:rPr>
              <a:t>Arial</a:t>
            </a:r>
            <a:endParaRPr lang="en-US" sz="800">
              <a:solidFill>
                <a:schemeClr val="bg1"/>
              </a:solidFill>
              <a:latin typeface="Arial" pitchFamily="34" charset="0"/>
            </a:endParaRPr>
          </a:p>
          <a:p>
            <a:pPr defTabSz="935038"/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Size：16-20pt</a:t>
            </a:r>
          </a:p>
          <a:p>
            <a:pPr defTabSz="935038"/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Color: The ZTE green</a:t>
            </a:r>
          </a:p>
        </p:txBody>
      </p:sp>
      <p:grpSp>
        <p:nvGrpSpPr>
          <p:cNvPr id="3075" name="组 5"/>
          <p:cNvGrpSpPr>
            <a:grpSpLocks/>
          </p:cNvGrpSpPr>
          <p:nvPr/>
        </p:nvGrpSpPr>
        <p:grpSpPr bwMode="auto">
          <a:xfrm>
            <a:off x="9364663" y="3851275"/>
            <a:ext cx="1392237" cy="989013"/>
            <a:chOff x="0" y="0"/>
            <a:chExt cx="1392554" cy="989008"/>
          </a:xfrm>
        </p:grpSpPr>
        <p:grpSp>
          <p:nvGrpSpPr>
            <p:cNvPr id="3076" name="组 6"/>
            <p:cNvGrpSpPr>
              <a:grpSpLocks/>
            </p:cNvGrpSpPr>
            <p:nvPr/>
          </p:nvGrpSpPr>
          <p:grpSpPr bwMode="auto">
            <a:xfrm>
              <a:off x="0" y="0"/>
              <a:ext cx="935158" cy="254390"/>
              <a:chOff x="0" y="0"/>
              <a:chExt cx="935158" cy="254390"/>
            </a:xfrm>
          </p:grpSpPr>
          <p:sp>
            <p:nvSpPr>
              <p:cNvPr id="3077" name="矩形 1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54390" cy="254390"/>
              </a:xfrm>
              <a:prstGeom prst="rect">
                <a:avLst/>
              </a:prstGeom>
              <a:solidFill>
                <a:srgbClr val="008FD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  <p:sp>
            <p:nvSpPr>
              <p:cNvPr id="3078" name="文本框 19"/>
              <p:cNvSpPr txBox="1">
                <a:spLocks noChangeArrowheads="1"/>
              </p:cNvSpPr>
              <p:nvPr/>
            </p:nvSpPr>
            <p:spPr bwMode="auto">
              <a:xfrm>
                <a:off x="217344" y="31110"/>
                <a:ext cx="717814" cy="2000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700" i="1">
                    <a:solidFill>
                      <a:schemeClr val="bg1"/>
                    </a:solidFill>
                    <a:latin typeface="Arial" pitchFamily="34" charset="0"/>
                  </a:rPr>
                  <a:t>G143, B212</a:t>
                </a:r>
                <a:endParaRPr lang="zh-CN" altLang="en-US" sz="700" i="1">
                  <a:solidFill>
                    <a:schemeClr val="bg1"/>
                  </a:solidFill>
                  <a:latin typeface="Arial" pitchFamily="34" charset="0"/>
                </a:endParaRPr>
              </a:p>
            </p:txBody>
          </p:sp>
        </p:grpSp>
        <p:grpSp>
          <p:nvGrpSpPr>
            <p:cNvPr id="3079" name="组 9"/>
            <p:cNvGrpSpPr>
              <a:grpSpLocks/>
            </p:cNvGrpSpPr>
            <p:nvPr/>
          </p:nvGrpSpPr>
          <p:grpSpPr bwMode="auto">
            <a:xfrm>
              <a:off x="0" y="373460"/>
              <a:ext cx="1199362" cy="254390"/>
              <a:chOff x="0" y="0"/>
              <a:chExt cx="1199362" cy="254390"/>
            </a:xfrm>
          </p:grpSpPr>
          <p:sp>
            <p:nvSpPr>
              <p:cNvPr id="3080" name="矩形 1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54390" cy="254390"/>
              </a:xfrm>
              <a:prstGeom prst="rect">
                <a:avLst/>
              </a:prstGeom>
              <a:solidFill>
                <a:srgbClr val="8CC63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  <p:sp>
            <p:nvSpPr>
              <p:cNvPr id="3081" name="文本框 15"/>
              <p:cNvSpPr txBox="1">
                <a:spLocks noChangeArrowheads="1"/>
              </p:cNvSpPr>
              <p:nvPr/>
            </p:nvSpPr>
            <p:spPr bwMode="auto">
              <a:xfrm>
                <a:off x="217344" y="31110"/>
                <a:ext cx="982018" cy="2000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700" i="1">
                    <a:solidFill>
                      <a:schemeClr val="bg1"/>
                    </a:solidFill>
                    <a:latin typeface="Arial" pitchFamily="34" charset="0"/>
                  </a:rPr>
                  <a:t>R140,G198, B62</a:t>
                </a:r>
                <a:endParaRPr lang="zh-CN" altLang="en-US" sz="700" i="1">
                  <a:solidFill>
                    <a:schemeClr val="bg1"/>
                  </a:solidFill>
                  <a:latin typeface="Arial" pitchFamily="34" charset="0"/>
                </a:endParaRPr>
              </a:p>
            </p:txBody>
          </p:sp>
        </p:grpSp>
        <p:sp>
          <p:nvSpPr>
            <p:cNvPr id="3082" name="矩形 10"/>
            <p:cNvSpPr>
              <a:spLocks noChangeArrowheads="1"/>
            </p:cNvSpPr>
            <p:nvPr/>
          </p:nvSpPr>
          <p:spPr bwMode="auto">
            <a:xfrm>
              <a:off x="0" y="734618"/>
              <a:ext cx="254390" cy="254390"/>
            </a:xfrm>
            <a:prstGeom prst="rect">
              <a:avLst/>
            </a:prstGeom>
            <a:solidFill>
              <a:srgbClr val="5ACBF5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3083" name="文本框 12"/>
            <p:cNvSpPr txBox="1">
              <a:spLocks noChangeArrowheads="1"/>
            </p:cNvSpPr>
            <p:nvPr/>
          </p:nvSpPr>
          <p:spPr bwMode="auto">
            <a:xfrm>
              <a:off x="217344" y="765728"/>
              <a:ext cx="117521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700" i="1">
                  <a:solidFill>
                    <a:schemeClr val="bg1"/>
                  </a:solidFill>
                  <a:latin typeface="Arial" pitchFamily="34" charset="0"/>
                </a:rPr>
                <a:t>R90,G203, B245</a:t>
              </a:r>
              <a:endParaRPr lang="zh-CN" altLang="en-US" sz="700" i="1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  <p:sp>
        <p:nvSpPr>
          <p:cNvPr id="3084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1257299" y="341313"/>
            <a:ext cx="7593013" cy="722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3085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57299" y="1200150"/>
            <a:ext cx="7593014" cy="318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 smtClean="0"/>
              <a:t>单击此处编辑母版文本样式</a:t>
            </a:r>
          </a:p>
          <a:p>
            <a:pPr lvl="1"/>
            <a:r>
              <a:rPr lang="zh-CN" dirty="0" smtClean="0"/>
              <a:t>二级</a:t>
            </a:r>
          </a:p>
          <a:p>
            <a:pPr lvl="2"/>
            <a:r>
              <a:rPr lang="zh-CN" dirty="0" smtClean="0"/>
              <a:t>三级</a:t>
            </a:r>
          </a:p>
          <a:p>
            <a:pPr lvl="3"/>
            <a:r>
              <a:rPr lang="zh-CN" dirty="0" smtClean="0"/>
              <a:t>四级</a:t>
            </a:r>
          </a:p>
          <a:p>
            <a:pPr lvl="4"/>
            <a:r>
              <a:rPr lang="zh-CN" dirty="0" smtClean="0"/>
              <a:t>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j-lt"/>
          <a:ea typeface="+mj-ea"/>
          <a:cs typeface="+mj-cs"/>
        </a:defRPr>
      </a:lvl1pPr>
      <a:lvl2pPr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2pPr>
      <a:lvl3pPr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3pPr>
      <a:lvl4pPr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4pPr>
      <a:lvl5pPr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9pPr>
    </p:titleStyle>
    <p:bodyStyle>
      <a:lvl1pPr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–"/>
        <a:defRPr>
          <a:solidFill>
            <a:schemeClr val="tx1"/>
          </a:solidFill>
          <a:latin typeface="+mn-lt"/>
          <a:ea typeface="+mn-ea"/>
        </a:defRPr>
      </a:lvl2pPr>
      <a:lvl3pPr marL="1143000" indent="-22860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•"/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–"/>
        <a:defRPr sz="1400">
          <a:solidFill>
            <a:schemeClr val="tx1"/>
          </a:solidFill>
          <a:latin typeface="+mn-lt"/>
          <a:ea typeface="+mn-ea"/>
        </a:defRPr>
      </a:lvl4pPr>
      <a:lvl5pPr marL="2057400" indent="-22860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chemeClr val="tx1"/>
          </a:solidFill>
          <a:latin typeface="+mn-lt"/>
          <a:ea typeface="+mn-ea"/>
        </a:defRPr>
      </a:lvl5pPr>
      <a:lvl6pPr marL="2514600" indent="-22860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chemeClr val="tx1"/>
          </a:solidFill>
          <a:latin typeface="+mn-lt"/>
          <a:ea typeface="+mn-ea"/>
        </a:defRPr>
      </a:lvl6pPr>
      <a:lvl7pPr marL="2971800" indent="-22860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chemeClr val="tx1"/>
          </a:solidFill>
          <a:latin typeface="+mn-lt"/>
          <a:ea typeface="+mn-ea"/>
        </a:defRPr>
      </a:lvl7pPr>
      <a:lvl8pPr marL="3429000" indent="-22860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chemeClr val="tx1"/>
          </a:solidFill>
          <a:latin typeface="+mn-lt"/>
          <a:ea typeface="+mn-ea"/>
        </a:defRPr>
      </a:lvl8pPr>
      <a:lvl9pPr marL="3886200" indent="-22860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ZTE-PPT-16x9-0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Rectangle 8"/>
          <p:cNvSpPr>
            <a:spLocks noChangeArrowheads="1"/>
          </p:cNvSpPr>
          <p:nvPr/>
        </p:nvSpPr>
        <p:spPr bwMode="auto">
          <a:xfrm>
            <a:off x="9236075" y="2576513"/>
            <a:ext cx="1360488" cy="123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442" tIns="46725" rIns="93442" bIns="46725" anchor="b" anchorCtr="1">
            <a:spAutoFit/>
          </a:bodyPr>
          <a:lstStyle/>
          <a:p>
            <a:pPr defTabSz="935038"/>
            <a:r>
              <a:rPr lang="en-US" altLang="en-US" sz="9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Title:</a:t>
            </a:r>
          </a:p>
          <a:p>
            <a:pPr defTabSz="935038"/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Type: </a:t>
            </a:r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MS PGothic" pitchFamily="34" charset="-128"/>
              </a:rPr>
              <a:t>Arial</a:t>
            </a:r>
            <a:endParaRPr lang="en-US" sz="800">
              <a:solidFill>
                <a:schemeClr val="bg1"/>
              </a:solidFill>
              <a:latin typeface="Arial" pitchFamily="34" charset="0"/>
            </a:endParaRPr>
          </a:p>
          <a:p>
            <a:pPr defTabSz="935038"/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Size：22-24pt</a:t>
            </a:r>
          </a:p>
          <a:p>
            <a:pPr defTabSz="935038"/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Color：The ZTE blue </a:t>
            </a:r>
          </a:p>
          <a:p>
            <a:pPr defTabSz="935038"/>
            <a:endParaRPr lang="en-US" altLang="en-US" sz="900" noProof="1">
              <a:solidFill>
                <a:schemeClr val="bg1"/>
              </a:solidFill>
              <a:latin typeface="Arial" pitchFamily="34" charset="0"/>
              <a:ea typeface="Heiti SC Light"/>
              <a:cs typeface="Heiti SC Light"/>
            </a:endParaRPr>
          </a:p>
          <a:p>
            <a:pPr defTabSz="935038"/>
            <a:r>
              <a:rPr lang="en-US" altLang="en-US" sz="9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Subtitle:</a:t>
            </a:r>
          </a:p>
          <a:p>
            <a:pPr defTabSz="935038"/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Type：</a:t>
            </a:r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MS PGothic" pitchFamily="34" charset="-128"/>
              </a:rPr>
              <a:t>Arial</a:t>
            </a:r>
            <a:endParaRPr lang="en-US" sz="800">
              <a:solidFill>
                <a:schemeClr val="bg1"/>
              </a:solidFill>
              <a:latin typeface="Arial" pitchFamily="34" charset="0"/>
            </a:endParaRPr>
          </a:p>
          <a:p>
            <a:pPr defTabSz="935038"/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Size：14-18pt</a:t>
            </a:r>
          </a:p>
          <a:p>
            <a:pPr defTabSz="935038"/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Color: The ZTE green</a:t>
            </a:r>
          </a:p>
        </p:txBody>
      </p:sp>
      <p:grpSp>
        <p:nvGrpSpPr>
          <p:cNvPr id="4100" name="组 5"/>
          <p:cNvGrpSpPr>
            <a:grpSpLocks/>
          </p:cNvGrpSpPr>
          <p:nvPr/>
        </p:nvGrpSpPr>
        <p:grpSpPr bwMode="auto">
          <a:xfrm>
            <a:off x="9364663" y="3851275"/>
            <a:ext cx="1392237" cy="989013"/>
            <a:chOff x="0" y="0"/>
            <a:chExt cx="1392554" cy="989008"/>
          </a:xfrm>
        </p:grpSpPr>
        <p:grpSp>
          <p:nvGrpSpPr>
            <p:cNvPr id="4101" name="组 6"/>
            <p:cNvGrpSpPr>
              <a:grpSpLocks/>
            </p:cNvGrpSpPr>
            <p:nvPr/>
          </p:nvGrpSpPr>
          <p:grpSpPr bwMode="auto">
            <a:xfrm>
              <a:off x="0" y="0"/>
              <a:ext cx="935158" cy="254390"/>
              <a:chOff x="0" y="0"/>
              <a:chExt cx="935158" cy="254390"/>
            </a:xfrm>
          </p:grpSpPr>
          <p:sp>
            <p:nvSpPr>
              <p:cNvPr id="4102" name="矩形 1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54390" cy="254390"/>
              </a:xfrm>
              <a:prstGeom prst="rect">
                <a:avLst/>
              </a:prstGeom>
              <a:solidFill>
                <a:srgbClr val="008FD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  <p:sp>
            <p:nvSpPr>
              <p:cNvPr id="4103" name="文本框 19"/>
              <p:cNvSpPr txBox="1">
                <a:spLocks noChangeArrowheads="1"/>
              </p:cNvSpPr>
              <p:nvPr/>
            </p:nvSpPr>
            <p:spPr bwMode="auto">
              <a:xfrm>
                <a:off x="217344" y="31110"/>
                <a:ext cx="717814" cy="2000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700" i="1">
                    <a:solidFill>
                      <a:schemeClr val="bg1"/>
                    </a:solidFill>
                    <a:latin typeface="Arial" pitchFamily="34" charset="0"/>
                  </a:rPr>
                  <a:t>G143, B212</a:t>
                </a:r>
                <a:endParaRPr lang="zh-CN" altLang="en-US" sz="700" i="1">
                  <a:solidFill>
                    <a:schemeClr val="bg1"/>
                  </a:solidFill>
                  <a:latin typeface="Arial" pitchFamily="34" charset="0"/>
                </a:endParaRPr>
              </a:p>
            </p:txBody>
          </p:sp>
        </p:grpSp>
        <p:grpSp>
          <p:nvGrpSpPr>
            <p:cNvPr id="4104" name="组 9"/>
            <p:cNvGrpSpPr>
              <a:grpSpLocks/>
            </p:cNvGrpSpPr>
            <p:nvPr/>
          </p:nvGrpSpPr>
          <p:grpSpPr bwMode="auto">
            <a:xfrm>
              <a:off x="0" y="373460"/>
              <a:ext cx="1199362" cy="254390"/>
              <a:chOff x="0" y="0"/>
              <a:chExt cx="1199362" cy="254390"/>
            </a:xfrm>
          </p:grpSpPr>
          <p:sp>
            <p:nvSpPr>
              <p:cNvPr id="4105" name="矩形 1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54390" cy="254390"/>
              </a:xfrm>
              <a:prstGeom prst="rect">
                <a:avLst/>
              </a:prstGeom>
              <a:solidFill>
                <a:srgbClr val="8CC63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  <p:sp>
            <p:nvSpPr>
              <p:cNvPr id="4106" name="文本框 15"/>
              <p:cNvSpPr txBox="1">
                <a:spLocks noChangeArrowheads="1"/>
              </p:cNvSpPr>
              <p:nvPr/>
            </p:nvSpPr>
            <p:spPr bwMode="auto">
              <a:xfrm>
                <a:off x="217344" y="31110"/>
                <a:ext cx="982018" cy="2000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700" i="1">
                    <a:solidFill>
                      <a:schemeClr val="bg1"/>
                    </a:solidFill>
                    <a:latin typeface="Arial" pitchFamily="34" charset="0"/>
                  </a:rPr>
                  <a:t>R140,G198, B62</a:t>
                </a:r>
                <a:endParaRPr lang="zh-CN" altLang="en-US" sz="700" i="1">
                  <a:solidFill>
                    <a:schemeClr val="bg1"/>
                  </a:solidFill>
                  <a:latin typeface="Arial" pitchFamily="34" charset="0"/>
                </a:endParaRPr>
              </a:p>
            </p:txBody>
          </p:sp>
        </p:grpSp>
        <p:sp>
          <p:nvSpPr>
            <p:cNvPr id="4107" name="矩形 10"/>
            <p:cNvSpPr>
              <a:spLocks noChangeArrowheads="1"/>
            </p:cNvSpPr>
            <p:nvPr/>
          </p:nvSpPr>
          <p:spPr bwMode="auto">
            <a:xfrm>
              <a:off x="0" y="734618"/>
              <a:ext cx="254390" cy="254390"/>
            </a:xfrm>
            <a:prstGeom prst="rect">
              <a:avLst/>
            </a:prstGeom>
            <a:solidFill>
              <a:srgbClr val="5ACBF5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4108" name="文本框 12"/>
            <p:cNvSpPr txBox="1">
              <a:spLocks noChangeArrowheads="1"/>
            </p:cNvSpPr>
            <p:nvPr/>
          </p:nvSpPr>
          <p:spPr bwMode="auto">
            <a:xfrm>
              <a:off x="217344" y="765728"/>
              <a:ext cx="117521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700" i="1">
                  <a:solidFill>
                    <a:schemeClr val="bg1"/>
                  </a:solidFill>
                  <a:latin typeface="Arial" pitchFamily="34" charset="0"/>
                </a:rPr>
                <a:t>R90,G203, B245</a:t>
              </a:r>
              <a:endParaRPr lang="zh-CN" altLang="en-US" sz="700" i="1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  <p:sp>
        <p:nvSpPr>
          <p:cNvPr id="4109" name="TextBox 16"/>
          <p:cNvSpPr txBox="1">
            <a:spLocks noChangeArrowheads="1"/>
          </p:cNvSpPr>
          <p:nvPr/>
        </p:nvSpPr>
        <p:spPr bwMode="auto">
          <a:xfrm>
            <a:off x="5030506" y="4852554"/>
            <a:ext cx="2190750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600" dirty="0">
                <a:solidFill>
                  <a:srgbClr val="7F7F7F"/>
                </a:solidFill>
                <a:latin typeface="Arial" pitchFamily="34" charset="0"/>
              </a:rPr>
              <a:t>© ZTE Corporation. All rights reserved</a:t>
            </a:r>
          </a:p>
        </p:txBody>
      </p:sp>
      <p:sp>
        <p:nvSpPr>
          <p:cNvPr id="4110" name="Slide Number Placeholder 5"/>
          <p:cNvSpPr>
            <a:spLocks noGrp="1" noChangeArrowheads="1"/>
          </p:cNvSpPr>
          <p:nvPr/>
        </p:nvSpPr>
        <p:spPr bwMode="auto">
          <a:xfrm>
            <a:off x="238125" y="4849813"/>
            <a:ext cx="4191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fld id="{63A232AC-B835-42C1-99DB-2C459B2C1403}" type="slidenum">
              <a:rPr lang="en-US" sz="800">
                <a:solidFill>
                  <a:srgbClr val="404040"/>
                </a:solidFill>
                <a:latin typeface="Arial" pitchFamily="34" charset="0"/>
              </a:rPr>
              <a:pPr/>
              <a:t>‹#›</a:t>
            </a:fld>
            <a:endParaRPr lang="en-US" sz="800">
              <a:solidFill>
                <a:srgbClr val="404040"/>
              </a:solidFill>
              <a:latin typeface="Arial" pitchFamily="34" charset="0"/>
            </a:endParaRPr>
          </a:p>
        </p:txBody>
      </p:sp>
      <p:sp>
        <p:nvSpPr>
          <p:cNvPr id="4111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333375" y="341313"/>
            <a:ext cx="8516938" cy="722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4112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8775" y="1200150"/>
            <a:ext cx="8491538" cy="318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二级</a:t>
            </a:r>
          </a:p>
          <a:p>
            <a:pPr lvl="2"/>
            <a:r>
              <a:rPr lang="zh-CN" smtClean="0"/>
              <a:t>三级</a:t>
            </a:r>
          </a:p>
          <a:p>
            <a:pPr lvl="3"/>
            <a:r>
              <a:rPr lang="zh-CN" smtClean="0"/>
              <a:t>四级</a:t>
            </a:r>
          </a:p>
          <a:p>
            <a:pPr lvl="4"/>
            <a:r>
              <a:rPr lang="zh-CN" smtClean="0"/>
              <a:t>五级</a:t>
            </a:r>
          </a:p>
        </p:txBody>
      </p:sp>
      <p:sp>
        <p:nvSpPr>
          <p:cNvPr id="4113" name="TextBox 17"/>
          <p:cNvSpPr txBox="1">
            <a:spLocks noChangeArrowheads="1"/>
          </p:cNvSpPr>
          <p:nvPr/>
        </p:nvSpPr>
        <p:spPr bwMode="auto">
          <a:xfrm>
            <a:off x="8210408" y="110548"/>
            <a:ext cx="777737" cy="230765"/>
          </a:xfrm>
          <a:prstGeom prst="rect">
            <a:avLst/>
          </a:prstGeom>
          <a:noFill/>
          <a:ln w="9525" cap="flat" cmpd="sng">
            <a:noFill/>
            <a:bevel/>
            <a:headEnd/>
            <a:tailEnd/>
          </a:ln>
          <a:effectLst/>
        </p:spPr>
        <p:txBody>
          <a:bodyPr lIns="0" tIns="0" rIns="0" bIns="0"/>
          <a:lstStyle/>
          <a:p>
            <a:r>
              <a:rPr lang="zh-CN" altLang="en-US" sz="1000" dirty="0" smtClean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内部公开</a:t>
            </a:r>
            <a:r>
              <a:rPr lang="en-US" sz="1000" dirty="0" smtClean="0">
                <a:solidFill>
                  <a:srgbClr val="404040"/>
                </a:solidFill>
                <a:latin typeface="微软雅黑" pitchFamily="34" charset="-122"/>
                <a:ea typeface="Heiti SC Light"/>
                <a:cs typeface="Heiti SC Light"/>
              </a:rPr>
              <a:t>▲</a:t>
            </a:r>
            <a:endParaRPr lang="en-US" sz="1000" dirty="0">
              <a:solidFill>
                <a:srgbClr val="404040"/>
              </a:solidFill>
              <a:latin typeface="微软雅黑" pitchFamily="34" charset="-122"/>
              <a:ea typeface="Heiti SC Light"/>
              <a:cs typeface="Heiti SC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7" r:id="rId2"/>
    <p:sldLayoutId id="2147483758" r:id="rId3"/>
    <p:sldLayoutId id="2147483759" r:id="rId4"/>
    <p:sldLayoutId id="2147483760" r:id="rId5"/>
    <p:sldLayoutId id="2147483761" r:id="rId6"/>
  </p:sldLayoutIdLst>
  <p:txStyles>
    <p:titleStyle>
      <a:lvl1pPr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j-lt"/>
          <a:ea typeface="+mj-ea"/>
          <a:cs typeface="+mj-cs"/>
        </a:defRPr>
      </a:lvl1pPr>
      <a:lvl2pPr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2pPr>
      <a:lvl3pPr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3pPr>
      <a:lvl4pPr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4pPr>
      <a:lvl5pPr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9pPr>
    </p:titleStyle>
    <p:bodyStyle>
      <a:lvl1pPr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–"/>
        <a:defRPr>
          <a:solidFill>
            <a:schemeClr val="tx1"/>
          </a:solidFill>
          <a:latin typeface="+mn-lt"/>
          <a:ea typeface="+mn-ea"/>
        </a:defRPr>
      </a:lvl2pPr>
      <a:lvl3pPr marL="1143000" indent="-22860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•"/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–"/>
        <a:defRPr sz="1400">
          <a:solidFill>
            <a:schemeClr val="tx1"/>
          </a:solidFill>
          <a:latin typeface="+mn-lt"/>
          <a:ea typeface="+mn-ea"/>
        </a:defRPr>
      </a:lvl4pPr>
      <a:lvl5pPr marL="2057400" indent="-22860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chemeClr val="tx1"/>
          </a:solidFill>
          <a:latin typeface="+mn-lt"/>
          <a:ea typeface="+mn-ea"/>
        </a:defRPr>
      </a:lvl5pPr>
      <a:lvl6pPr marL="2514600" indent="-22860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chemeClr val="tx1"/>
          </a:solidFill>
          <a:latin typeface="+mn-lt"/>
          <a:ea typeface="+mn-ea"/>
        </a:defRPr>
      </a:lvl6pPr>
      <a:lvl7pPr marL="2971800" indent="-22860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chemeClr val="tx1"/>
          </a:solidFill>
          <a:latin typeface="+mn-lt"/>
          <a:ea typeface="+mn-ea"/>
        </a:defRPr>
      </a:lvl7pPr>
      <a:lvl8pPr marL="3429000" indent="-22860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chemeClr val="tx1"/>
          </a:solidFill>
          <a:latin typeface="+mn-lt"/>
          <a:ea typeface="+mn-ea"/>
        </a:defRPr>
      </a:lvl8pPr>
      <a:lvl9pPr marL="3886200" indent="-22860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ZTE-PPT-4x3-0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6988" y="-822325"/>
            <a:ext cx="9191626" cy="689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1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333375" y="341313"/>
            <a:ext cx="8516938" cy="722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7172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8775" y="1200150"/>
            <a:ext cx="8491538" cy="318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二级</a:t>
            </a:r>
          </a:p>
          <a:p>
            <a:pPr lvl="2"/>
            <a:r>
              <a:rPr lang="zh-CN" smtClean="0"/>
              <a:t>三级</a:t>
            </a:r>
          </a:p>
          <a:p>
            <a:pPr lvl="3"/>
            <a:r>
              <a:rPr lang="zh-CN" smtClean="0"/>
              <a:t>四级</a:t>
            </a:r>
          </a:p>
          <a:p>
            <a:pPr lvl="4"/>
            <a:r>
              <a:rPr lang="zh-CN" smtClean="0"/>
              <a:t>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</p:sldLayoutIdLst>
  <p:txStyles>
    <p:titleStyle>
      <a:lvl1pPr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j-lt"/>
          <a:ea typeface="+mj-ea"/>
          <a:cs typeface="+mj-cs"/>
        </a:defRPr>
      </a:lvl1pPr>
      <a:lvl2pPr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2pPr>
      <a:lvl3pPr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3pPr>
      <a:lvl4pPr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4pPr>
      <a:lvl5pPr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9pPr>
    </p:titleStyle>
    <p:bodyStyle>
      <a:lvl1pPr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–"/>
        <a:defRPr>
          <a:solidFill>
            <a:schemeClr val="tx1"/>
          </a:solidFill>
          <a:latin typeface="+mn-lt"/>
          <a:ea typeface="+mn-ea"/>
        </a:defRPr>
      </a:lvl2pPr>
      <a:lvl3pPr marL="1143000" indent="-22860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•"/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–"/>
        <a:defRPr sz="1400">
          <a:solidFill>
            <a:schemeClr val="tx1"/>
          </a:solidFill>
          <a:latin typeface="+mn-lt"/>
          <a:ea typeface="+mn-ea"/>
        </a:defRPr>
      </a:lvl4pPr>
      <a:lvl5pPr marL="2057400" indent="-22860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chemeClr val="tx1"/>
          </a:solidFill>
          <a:latin typeface="+mn-lt"/>
          <a:ea typeface="+mn-ea"/>
        </a:defRPr>
      </a:lvl5pPr>
      <a:lvl6pPr marL="2514600" indent="-22860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chemeClr val="tx1"/>
          </a:solidFill>
          <a:latin typeface="+mn-lt"/>
          <a:ea typeface="+mn-ea"/>
        </a:defRPr>
      </a:lvl6pPr>
      <a:lvl7pPr marL="2971800" indent="-22860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chemeClr val="tx1"/>
          </a:solidFill>
          <a:latin typeface="+mn-lt"/>
          <a:ea typeface="+mn-ea"/>
        </a:defRPr>
      </a:lvl7pPr>
      <a:lvl8pPr marL="3429000" indent="-22860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chemeClr val="tx1"/>
          </a:solidFill>
          <a:latin typeface="+mn-lt"/>
          <a:ea typeface="+mn-ea"/>
        </a:defRPr>
      </a:lvl8pPr>
      <a:lvl9pPr marL="3886200" indent="-22860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oleObject" Target="file:///C:\Documents%20and%20Settings\10025091\&#26700;&#38754;\&#26032;&#24314;%20Microsoft%20Office%20Visio%20&#32472;&#22270;%20(4).vsd\&#32472;&#22270;\~&#39029;-1\&#22278;&#24418;.143" TargetMode="Externa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6" Type="http://schemas.openxmlformats.org/officeDocument/2006/relationships/oleObject" Target="file:///C:\Documents%20and%20Settings\10025091\&#26700;&#38754;\&#26032;&#24314;%20Microsoft%20Office%20Visio%20&#32472;&#22270;%20(4).vsd\&#32472;&#22270;\~&#39029;-1\&#22278;&#24418;.136" TargetMode="External"/><Relationship Id="rId5" Type="http://schemas.openxmlformats.org/officeDocument/2006/relationships/oleObject" Target="file:///C:\Documents%20and%20Settings\10025091\&#26700;&#38754;\&#26032;&#24314;%20Microsoft%20Office%20Visio%20&#32472;&#22270;%20(4).vsd\&#32472;&#22270;\~&#39029;-1\&#22278;&#24418;.144" TargetMode="External"/><Relationship Id="rId4" Type="http://schemas.openxmlformats.org/officeDocument/2006/relationships/oleObject" Target="file:///C:\Documents%20and%20Settings\10025091\&#26700;&#38754;\&#26032;&#24314;%20Microsoft%20Office%20Visio%20&#32472;&#22270;%20(4).vsd\&#32472;&#22270;\~&#39029;-1\&#22278;&#24418;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4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jpeg"/><Relationship Id="rId10" Type="http://schemas.openxmlformats.org/officeDocument/2006/relationships/image" Target="../media/image16.png"/><Relationship Id="rId4" Type="http://schemas.openxmlformats.org/officeDocument/2006/relationships/image" Target="../media/image11.jpeg"/><Relationship Id="rId9" Type="http://schemas.openxmlformats.org/officeDocument/2006/relationships/hyperlink" Target="http://www.opendaylight.org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.v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eg"/><Relationship Id="rId11" Type="http://schemas.openxmlformats.org/officeDocument/2006/relationships/image" Target="../media/image27.png"/><Relationship Id="rId5" Type="http://schemas.openxmlformats.org/officeDocument/2006/relationships/image" Target="../media/image21.jpe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wmf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0.wmf"/><Relationship Id="rId7" Type="http://schemas.openxmlformats.org/officeDocument/2006/relationships/image" Target="../media/image1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10" Type="http://schemas.openxmlformats.org/officeDocument/2006/relationships/image" Target="../media/image34.emf"/><Relationship Id="rId4" Type="http://schemas.openxmlformats.org/officeDocument/2006/relationships/image" Target="../media/image21.jpeg"/><Relationship Id="rId9" Type="http://schemas.openxmlformats.org/officeDocument/2006/relationships/image" Target="../media/image3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iki.openstack.org/wiki/CinderSupportMatrix" TargetMode="External"/><Relationship Id="rId4" Type="http://schemas.openxmlformats.org/officeDocument/2006/relationships/image" Target="../media/image7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6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30213" y="2390775"/>
            <a:ext cx="4478337" cy="1008063"/>
          </a:xfrm>
        </p:spPr>
        <p:txBody>
          <a:bodyPr/>
          <a:lstStyle/>
          <a:p>
            <a:endParaRPr lang="en-US" sz="1400">
              <a:solidFill>
                <a:srgbClr val="FFFFFF"/>
              </a:solidFill>
              <a:latin typeface="微软雅黑" pitchFamily="34" charset="-122"/>
              <a:cs typeface="Arial" pitchFamily="34" charset="0"/>
            </a:endParaRPr>
          </a:p>
        </p:txBody>
      </p:sp>
      <p:sp>
        <p:nvSpPr>
          <p:cNvPr id="9219" name="Subtitle 6"/>
          <p:cNvSpPr>
            <a:spLocks noGrp="1"/>
          </p:cNvSpPr>
          <p:nvPr>
            <p:ph type="subTitle" idx="4294967295"/>
          </p:nvPr>
        </p:nvSpPr>
        <p:spPr>
          <a:xfrm>
            <a:off x="430213" y="1314450"/>
            <a:ext cx="6400800" cy="561975"/>
          </a:xfrm>
        </p:spPr>
        <p:txBody>
          <a:bodyPr/>
          <a:lstStyle/>
          <a:p>
            <a:pPr>
              <a:lnSpc>
                <a:spcPct val="100000"/>
              </a:lnSpc>
            </a:pPr>
            <a:endParaRPr lang="en-US" sz="2200">
              <a:solidFill>
                <a:srgbClr val="8CC63E"/>
              </a:solidFill>
              <a:latin typeface="微软雅黑" pitchFamily="34" charset="-122"/>
            </a:endParaRPr>
          </a:p>
        </p:txBody>
      </p:sp>
      <p:sp>
        <p:nvSpPr>
          <p:cNvPr id="9220" name="Title 7"/>
          <p:cNvSpPr>
            <a:spLocks noGrp="1"/>
          </p:cNvSpPr>
          <p:nvPr>
            <p:ph type="ctrTitle" idx="4294967295"/>
          </p:nvPr>
        </p:nvSpPr>
        <p:spPr>
          <a:xfrm>
            <a:off x="430213" y="860425"/>
            <a:ext cx="6400800" cy="444500"/>
          </a:xfrm>
        </p:spPr>
        <p:txBody>
          <a:bodyPr/>
          <a:lstStyle/>
          <a:p>
            <a:endParaRPr lang="en-US" sz="2800" b="1" dirty="0">
              <a:solidFill>
                <a:schemeClr val="bg1"/>
              </a:solidFill>
              <a:latin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OpenStack conceptual architectur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4060" y="275897"/>
            <a:ext cx="5443491" cy="439858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96619" y="173421"/>
            <a:ext cx="84344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 smtClean="0"/>
              <a:t>openstack</a:t>
            </a:r>
            <a:endParaRPr lang="en-US" altLang="zh-CN" sz="1200" dirty="0" smtClean="0"/>
          </a:p>
          <a:p>
            <a:r>
              <a:rPr lang="zh-CN" altLang="en-US" sz="4000" dirty="0" smtClean="0"/>
              <a:t>概念架构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/>
        </p:nvSpPr>
        <p:spPr bwMode="black">
          <a:xfrm>
            <a:off x="623779" y="992595"/>
            <a:ext cx="7536766" cy="4303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3247" tIns="41622" rIns="83247" bIns="41622">
            <a:spAutoFit/>
          </a:bodyPr>
          <a:lstStyle/>
          <a:p>
            <a:pPr marL="361950" indent="-361950">
              <a:lnSpc>
                <a:spcPct val="125000"/>
              </a:lnSpc>
              <a:buFont typeface="Wingdings" pitchFamily="2" charset="2"/>
              <a:buChar char="l"/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运行架构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标题 5"/>
          <p:cNvSpPr txBox="1">
            <a:spLocks/>
          </p:cNvSpPr>
          <p:nvPr/>
        </p:nvSpPr>
        <p:spPr>
          <a:xfrm>
            <a:off x="525486" y="339724"/>
            <a:ext cx="8145032" cy="660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8FD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OpenStack-Heat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8FD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0051" y="1375260"/>
            <a:ext cx="4429124" cy="3330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4829175" y="561975"/>
            <a:ext cx="40766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heat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heat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工具是一个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CLI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，与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heat-</a:t>
            </a:r>
            <a:r>
              <a:rPr lang="en-US" altLang="zh-CN" sz="1400" dirty="0" err="1" smtClean="0">
                <a:latin typeface="微软雅黑" pitchFamily="34" charset="-122"/>
                <a:ea typeface="微软雅黑" pitchFamily="34" charset="-122"/>
              </a:rPr>
              <a:t>api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通信来执行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AWS </a:t>
            </a:r>
            <a:r>
              <a:rPr lang="en-US" altLang="zh-CN" sz="1400" dirty="0" err="1" smtClean="0">
                <a:latin typeface="微软雅黑" pitchFamily="34" charset="-122"/>
                <a:ea typeface="微软雅黑" pitchFamily="34" charset="-122"/>
              </a:rPr>
              <a:t>CloudFormation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 API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。终端开发者也可以直接使用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heat REST API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357188" indent="-357188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heat-</a:t>
            </a:r>
            <a:r>
              <a:rPr lang="en-US" altLang="zh-CN" sz="1400" dirty="0" err="1" smtClean="0">
                <a:latin typeface="微软雅黑" pitchFamily="34" charset="-122"/>
                <a:ea typeface="微软雅黑" pitchFamily="34" charset="-122"/>
              </a:rPr>
              <a:t>api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：提供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OpenStack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原生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REST API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，将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API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请求通过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RPC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发送给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heat-engine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357188" indent="-357188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heat-</a:t>
            </a:r>
            <a:r>
              <a:rPr lang="en-US" altLang="zh-CN" sz="1400" dirty="0" err="1" smtClean="0">
                <a:latin typeface="微软雅黑" pitchFamily="34" charset="-122"/>
                <a:ea typeface="微软雅黑" pitchFamily="34" charset="-122"/>
              </a:rPr>
              <a:t>api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en-US" altLang="zh-CN" sz="1400" dirty="0" err="1" smtClean="0">
                <a:latin typeface="微软雅黑" pitchFamily="34" charset="-122"/>
                <a:ea typeface="微软雅黑" pitchFamily="34" charset="-122"/>
              </a:rPr>
              <a:t>cfn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：提供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AWS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查询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API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，与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AWS </a:t>
            </a:r>
            <a:r>
              <a:rPr lang="en-US" altLang="zh-CN" sz="1400" dirty="0" err="1" smtClean="0">
                <a:latin typeface="微软雅黑" pitchFamily="34" charset="-122"/>
                <a:ea typeface="微软雅黑" pitchFamily="34" charset="-122"/>
              </a:rPr>
              <a:t>CloudFormation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兼容，将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API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请求通过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RPC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发送给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heat-engine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357188" indent="-357188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heat-engine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：主要职责是协调模板的启动，并提供事件返回给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API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用户。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357188" indent="-357188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heat-</a:t>
            </a:r>
            <a:r>
              <a:rPr lang="en-US" altLang="zh-CN" sz="1400" dirty="0" err="1" smtClean="0">
                <a:latin typeface="微软雅黑" pitchFamily="34" charset="-122"/>
                <a:ea typeface="微软雅黑" pitchFamily="34" charset="-122"/>
              </a:rPr>
              <a:t>cfntools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：包括了一些和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Heat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配合使用的小工具，它们运行在虚拟机内部。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5"/>
          <p:cNvSpPr txBox="1">
            <a:spLocks/>
          </p:cNvSpPr>
          <p:nvPr/>
        </p:nvSpPr>
        <p:spPr>
          <a:xfrm>
            <a:off x="525486" y="339724"/>
            <a:ext cx="8145032" cy="660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8FD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OpenStack-Heat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8FD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469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25486" y="923691"/>
            <a:ext cx="8275614" cy="3893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indent="-361950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dirty="0" smtClean="0">
                <a:latin typeface="+mn-ea"/>
              </a:rPr>
              <a:t>组件功能</a:t>
            </a:r>
            <a:endParaRPr lang="en-US" altLang="zh-CN" dirty="0" smtClean="0">
              <a:latin typeface="+mn-ea"/>
            </a:endParaRPr>
          </a:p>
          <a:p>
            <a:pPr marL="814388" lvl="1" indent="-357188">
              <a:lnSpc>
                <a:spcPct val="125000"/>
              </a:lnSpc>
              <a:buFont typeface="Arial" pitchFamily="34" charset="0"/>
              <a:buChar char="•"/>
              <a:defRPr/>
            </a:pPr>
            <a:r>
              <a:rPr lang="zh-CN" altLang="en-US" sz="1600" dirty="0" smtClean="0">
                <a:latin typeface="+mn-ea"/>
              </a:rPr>
              <a:t>云基础设施搭建</a:t>
            </a:r>
            <a:endParaRPr lang="en-US" altLang="zh-CN" sz="1600" dirty="0" smtClean="0">
              <a:latin typeface="+mn-ea"/>
            </a:endParaRPr>
          </a:p>
          <a:p>
            <a:pPr marL="814388" lvl="1" indent="-357188">
              <a:lnSpc>
                <a:spcPct val="125000"/>
              </a:lnSpc>
              <a:defRPr/>
            </a:pPr>
            <a:r>
              <a:rPr lang="en-US" altLang="zh-CN" sz="1600" dirty="0" smtClean="0">
                <a:latin typeface="+mn-ea"/>
              </a:rPr>
              <a:t>	-  </a:t>
            </a:r>
            <a:r>
              <a:rPr lang="zh-CN" altLang="en-US" sz="1600" dirty="0" smtClean="0">
                <a:latin typeface="+mn-ea"/>
              </a:rPr>
              <a:t>描述云基础设施的资源，例如服务器、网络、存储等，以及它们之间的关联</a:t>
            </a:r>
            <a:endParaRPr lang="en-US" altLang="zh-CN" sz="1600" dirty="0" smtClean="0">
              <a:latin typeface="+mn-ea"/>
            </a:endParaRPr>
          </a:p>
          <a:p>
            <a:pPr marL="814388" lvl="1" indent="-357188">
              <a:lnSpc>
                <a:spcPct val="125000"/>
              </a:lnSpc>
              <a:defRPr/>
            </a:pPr>
            <a:r>
              <a:rPr lang="en-US" altLang="zh-CN" sz="1600" dirty="0" smtClean="0">
                <a:latin typeface="+mn-ea"/>
              </a:rPr>
              <a:t>	-  </a:t>
            </a:r>
            <a:r>
              <a:rPr lang="zh-CN" altLang="en-US" sz="1600" dirty="0" smtClean="0">
                <a:latin typeface="+mn-ea"/>
              </a:rPr>
              <a:t>修改云平台部署并实施</a:t>
            </a:r>
            <a:endParaRPr lang="en-US" altLang="zh-CN" sz="1600" dirty="0" smtClean="0">
              <a:latin typeface="+mn-ea"/>
            </a:endParaRPr>
          </a:p>
          <a:p>
            <a:pPr marL="814388" lvl="1" indent="-357188">
              <a:lnSpc>
                <a:spcPct val="125000"/>
              </a:lnSpc>
              <a:buFont typeface="Arial" pitchFamily="34" charset="0"/>
              <a:buChar char="•"/>
              <a:defRPr/>
            </a:pPr>
            <a:r>
              <a:rPr lang="zh-CN" altLang="en-US" sz="1600" dirty="0" smtClean="0">
                <a:latin typeface="+mn-ea"/>
              </a:rPr>
              <a:t>虚拟机内软件部署</a:t>
            </a:r>
            <a:endParaRPr lang="en-US" altLang="zh-CN" sz="1600" dirty="0" smtClean="0">
              <a:latin typeface="+mn-ea"/>
            </a:endParaRPr>
          </a:p>
          <a:p>
            <a:pPr marL="814388" lvl="1" indent="-357188">
              <a:lnSpc>
                <a:spcPct val="125000"/>
              </a:lnSpc>
              <a:defRPr/>
            </a:pPr>
            <a:r>
              <a:rPr lang="en-US" altLang="zh-CN" sz="1600" dirty="0" smtClean="0">
                <a:latin typeface="+mn-ea"/>
              </a:rPr>
              <a:t>	-  </a:t>
            </a:r>
            <a:r>
              <a:rPr lang="zh-CN" altLang="en-US" sz="1600" dirty="0" smtClean="0">
                <a:latin typeface="+mn-ea"/>
              </a:rPr>
              <a:t>与</a:t>
            </a:r>
            <a:r>
              <a:rPr lang="en-US" altLang="zh-CN" sz="1600" dirty="0" smtClean="0">
                <a:latin typeface="+mn-ea"/>
              </a:rPr>
              <a:t>Puppet</a:t>
            </a:r>
            <a:r>
              <a:rPr lang="zh-CN" altLang="en-US" sz="1600" dirty="0" smtClean="0">
                <a:latin typeface="+mn-ea"/>
              </a:rPr>
              <a:t>和</a:t>
            </a:r>
            <a:r>
              <a:rPr lang="en-US" altLang="zh-CN" sz="1600" dirty="0" smtClean="0">
                <a:latin typeface="+mn-ea"/>
              </a:rPr>
              <a:t>Chef</a:t>
            </a:r>
            <a:r>
              <a:rPr lang="zh-CN" altLang="en-US" sz="1600" dirty="0" smtClean="0">
                <a:latin typeface="+mn-ea"/>
              </a:rPr>
              <a:t>集成</a:t>
            </a:r>
            <a:endParaRPr lang="en-US" altLang="zh-CN" sz="1600" dirty="0" smtClean="0">
              <a:latin typeface="+mn-ea"/>
            </a:endParaRPr>
          </a:p>
          <a:p>
            <a:pPr marL="814388" lvl="1" indent="-357188">
              <a:lnSpc>
                <a:spcPct val="125000"/>
              </a:lnSpc>
              <a:defRPr/>
            </a:pPr>
            <a:r>
              <a:rPr lang="en-US" altLang="zh-CN" sz="1600" dirty="0" smtClean="0">
                <a:latin typeface="+mn-ea"/>
              </a:rPr>
              <a:t>	-  </a:t>
            </a:r>
            <a:r>
              <a:rPr lang="zh-CN" altLang="en-US" sz="1600" dirty="0" smtClean="0">
                <a:latin typeface="+mn-ea"/>
              </a:rPr>
              <a:t>通过</a:t>
            </a:r>
            <a:r>
              <a:rPr lang="en-US" altLang="zh-CN" sz="1600" dirty="0" smtClean="0">
                <a:latin typeface="+mn-ea"/>
              </a:rPr>
              <a:t>cloud-init</a:t>
            </a:r>
            <a:r>
              <a:rPr lang="zh-CN" altLang="en-US" sz="1600" dirty="0" smtClean="0">
                <a:latin typeface="+mn-ea"/>
              </a:rPr>
              <a:t>传递虚拟机参数</a:t>
            </a:r>
            <a:endParaRPr lang="en-US" altLang="zh-CN" sz="1600" dirty="0" smtClean="0">
              <a:latin typeface="+mn-ea"/>
            </a:endParaRPr>
          </a:p>
          <a:p>
            <a:pPr marL="814388" lvl="1" indent="-357188">
              <a:lnSpc>
                <a:spcPct val="125000"/>
              </a:lnSpc>
              <a:buFont typeface="Arial" pitchFamily="34" charset="0"/>
              <a:buChar char="•"/>
              <a:defRPr/>
            </a:pPr>
            <a:r>
              <a:rPr lang="zh-CN" altLang="en-US" sz="1600" dirty="0" smtClean="0">
                <a:latin typeface="+mn-ea"/>
              </a:rPr>
              <a:t>弹性伸缩</a:t>
            </a:r>
            <a:endParaRPr lang="en-US" altLang="zh-CN" sz="1600" dirty="0" smtClean="0">
              <a:latin typeface="+mn-ea"/>
            </a:endParaRPr>
          </a:p>
          <a:p>
            <a:pPr marL="814388" lvl="1" indent="-357188">
              <a:lnSpc>
                <a:spcPct val="125000"/>
              </a:lnSpc>
              <a:defRPr/>
            </a:pPr>
            <a:r>
              <a:rPr lang="en-US" altLang="zh-CN" sz="1600" dirty="0" smtClean="0">
                <a:latin typeface="+mn-ea"/>
              </a:rPr>
              <a:t>	-  </a:t>
            </a:r>
            <a:r>
              <a:rPr lang="zh-CN" altLang="en-US" sz="1600" dirty="0" smtClean="0">
                <a:latin typeface="+mn-ea"/>
              </a:rPr>
              <a:t>基于</a:t>
            </a:r>
            <a:r>
              <a:rPr lang="en-US" altLang="zh-CN" sz="1600" dirty="0" smtClean="0">
                <a:latin typeface="+mn-ea"/>
              </a:rPr>
              <a:t>Ceilometer</a:t>
            </a:r>
            <a:r>
              <a:rPr lang="zh-CN" altLang="en-US" sz="1600" dirty="0" smtClean="0">
                <a:latin typeface="+mn-ea"/>
              </a:rPr>
              <a:t>告警机制实现资源弹性伸缩</a:t>
            </a:r>
            <a:endParaRPr lang="en-US" altLang="zh-CN" sz="1600" dirty="0" smtClean="0">
              <a:latin typeface="+mn-ea"/>
            </a:endParaRPr>
          </a:p>
          <a:p>
            <a:pPr marL="814388" lvl="1" indent="-357188">
              <a:lnSpc>
                <a:spcPct val="125000"/>
              </a:lnSpc>
              <a:buFont typeface="Arial" pitchFamily="34" charset="0"/>
              <a:buChar char="•"/>
              <a:defRPr/>
            </a:pPr>
            <a:r>
              <a:rPr lang="zh-CN" altLang="en-US" sz="1600" dirty="0" smtClean="0">
                <a:latin typeface="+mn-ea"/>
              </a:rPr>
              <a:t>虚拟机</a:t>
            </a:r>
            <a:r>
              <a:rPr lang="en-US" altLang="zh-CN" sz="1600" dirty="0" smtClean="0">
                <a:latin typeface="+mn-ea"/>
              </a:rPr>
              <a:t>HA</a:t>
            </a:r>
          </a:p>
          <a:p>
            <a:pPr marL="814388" lvl="1" indent="-357188">
              <a:lnSpc>
                <a:spcPct val="125000"/>
              </a:lnSpc>
              <a:defRPr/>
            </a:pPr>
            <a:r>
              <a:rPr lang="en-US" altLang="zh-CN" sz="1600" dirty="0" smtClean="0">
                <a:latin typeface="+mn-ea"/>
              </a:rPr>
              <a:t>	-  </a:t>
            </a:r>
            <a:r>
              <a:rPr lang="zh-CN" altLang="en-US" sz="1600" dirty="0" smtClean="0">
                <a:latin typeface="+mn-ea"/>
              </a:rPr>
              <a:t>监控虚拟机内部软件状态</a:t>
            </a:r>
            <a:endParaRPr lang="en-US" altLang="zh-CN" sz="1600" dirty="0" smtClean="0">
              <a:latin typeface="+mn-ea"/>
            </a:endParaRPr>
          </a:p>
          <a:p>
            <a:pPr marL="814388" lvl="1" indent="-357188">
              <a:lnSpc>
                <a:spcPct val="125000"/>
              </a:lnSpc>
              <a:defRPr/>
            </a:pPr>
            <a:r>
              <a:rPr lang="en-US" altLang="zh-CN" sz="1600" dirty="0" smtClean="0">
                <a:latin typeface="+mn-ea"/>
              </a:rPr>
              <a:t>	-  </a:t>
            </a:r>
            <a:r>
              <a:rPr lang="zh-CN" altLang="en-US" sz="1600" dirty="0" smtClean="0">
                <a:latin typeface="+mn-ea"/>
              </a:rPr>
              <a:t>定义软件异常处理策略，重启服务</a:t>
            </a:r>
            <a:r>
              <a:rPr lang="en-US" altLang="zh-CN" sz="1600" dirty="0" smtClean="0">
                <a:latin typeface="+mn-ea"/>
              </a:rPr>
              <a:t>/</a:t>
            </a:r>
            <a:r>
              <a:rPr lang="zh-CN" altLang="en-US" sz="1600" dirty="0" smtClean="0">
                <a:latin typeface="+mn-ea"/>
              </a:rPr>
              <a:t>进程或虚拟机</a:t>
            </a:r>
            <a:endParaRPr lang="en-US" altLang="zh-CN" sz="1600" dirty="0" smtClean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3785" y="173421"/>
            <a:ext cx="84344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 smtClean="0"/>
              <a:t>openstack</a:t>
            </a:r>
            <a:endParaRPr lang="en-US" altLang="zh-CN" sz="1200" dirty="0" smtClean="0"/>
          </a:p>
          <a:p>
            <a:r>
              <a:rPr lang="zh-CN" altLang="en-US" sz="4000" dirty="0" smtClean="0"/>
              <a:t>逻辑架构</a:t>
            </a:r>
            <a:endParaRPr lang="zh-CN" altLang="en-US" sz="4000" dirty="0"/>
          </a:p>
        </p:txBody>
      </p:sp>
      <p:pic>
        <p:nvPicPr>
          <p:cNvPr id="10242" name="Picture 2" descr="Logical architectur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8538" y="945931"/>
            <a:ext cx="7462236" cy="356071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OpenStack</a:t>
            </a:r>
            <a:r>
              <a:rPr lang="zh-CN" altLang="en-US" dirty="0" smtClean="0"/>
              <a:t>安装升级的需求</a:t>
            </a:r>
            <a:endParaRPr lang="zh-CN" altLang="en-US" dirty="0"/>
          </a:p>
        </p:txBody>
      </p:sp>
      <p:sp>
        <p:nvSpPr>
          <p:cNvPr id="3" name="Rectangle 16"/>
          <p:cNvSpPr>
            <a:spLocks noChangeArrowheads="1"/>
          </p:cNvSpPr>
          <p:nvPr/>
        </p:nvSpPr>
        <p:spPr bwMode="auto">
          <a:xfrm>
            <a:off x="1435438" y="922620"/>
            <a:ext cx="5890436" cy="355481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357188" indent="-357188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2000" dirty="0" smtClean="0">
                <a:latin typeface="+mn-ea"/>
              </a:rPr>
              <a:t>一键自动化安装</a:t>
            </a:r>
            <a:endParaRPr lang="en-US" altLang="zh-CN" sz="2000" dirty="0" smtClean="0">
              <a:latin typeface="+mn-ea"/>
            </a:endParaRPr>
          </a:p>
          <a:p>
            <a:pPr marL="357188" indent="-357188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2000" dirty="0" smtClean="0">
                <a:latin typeface="+mn-ea"/>
              </a:rPr>
              <a:t>一键自动化升级</a:t>
            </a:r>
            <a:endParaRPr lang="en-US" altLang="zh-CN" sz="2000" dirty="0" smtClean="0">
              <a:latin typeface="+mn-ea"/>
            </a:endParaRPr>
          </a:p>
          <a:p>
            <a:pPr marL="357188" indent="-357188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2000" dirty="0" smtClean="0">
                <a:latin typeface="+mn-ea"/>
              </a:rPr>
              <a:t>平滑、无损升级</a:t>
            </a:r>
            <a:endParaRPr lang="en-US" altLang="zh-CN" sz="2000" dirty="0" smtClean="0">
              <a:latin typeface="+mn-ea"/>
            </a:endParaRPr>
          </a:p>
          <a:p>
            <a:pPr marL="814388" lvl="1" indent="-357188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dirty="0" smtClean="0">
                <a:solidFill>
                  <a:srgbClr val="0070C0"/>
                </a:solidFill>
                <a:latin typeface="+mn-ea"/>
              </a:rPr>
              <a:t>虚拟机中的业务不会中断</a:t>
            </a:r>
            <a:endParaRPr lang="en-US" altLang="zh-CN" dirty="0" smtClean="0">
              <a:solidFill>
                <a:srgbClr val="0070C0"/>
              </a:solidFill>
              <a:latin typeface="+mn-ea"/>
            </a:endParaRPr>
          </a:p>
          <a:p>
            <a:pPr marL="814388" lvl="1" indent="-357188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zh-CN" dirty="0" smtClean="0">
                <a:solidFill>
                  <a:srgbClr val="0070C0"/>
                </a:solidFill>
                <a:latin typeface="+mn-ea"/>
              </a:rPr>
              <a:t>OpenStack</a:t>
            </a:r>
            <a:r>
              <a:rPr lang="zh-CN" altLang="en-US" dirty="0" smtClean="0">
                <a:solidFill>
                  <a:srgbClr val="0070C0"/>
                </a:solidFill>
                <a:latin typeface="+mn-ea"/>
              </a:rPr>
              <a:t>对外提供的服务不会中断</a:t>
            </a:r>
            <a:endParaRPr lang="en-US" altLang="zh-CN" dirty="0" smtClean="0">
              <a:solidFill>
                <a:srgbClr val="0070C0"/>
              </a:solidFill>
              <a:latin typeface="+mn-ea"/>
            </a:endParaRPr>
          </a:p>
          <a:p>
            <a:pPr marL="357188" indent="-357188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2000" dirty="0" smtClean="0">
                <a:latin typeface="+mn-ea"/>
              </a:rPr>
              <a:t>平滑扩容，即插即用</a:t>
            </a:r>
            <a:endParaRPr lang="en-US" altLang="zh-CN" sz="2000" dirty="0" smtClean="0">
              <a:latin typeface="+mn-ea"/>
            </a:endParaRPr>
          </a:p>
          <a:p>
            <a:pPr marL="814388" lvl="1" indent="-357188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dirty="0" smtClean="0">
                <a:solidFill>
                  <a:srgbClr val="0070C0"/>
                </a:solidFill>
                <a:latin typeface="+mn-ea"/>
              </a:rPr>
              <a:t>作为计算节点的服务器自动上电安装</a:t>
            </a:r>
            <a:endParaRPr lang="en-US" altLang="zh-CN" dirty="0" smtClean="0">
              <a:solidFill>
                <a:srgbClr val="0070C0"/>
              </a:solidFill>
              <a:latin typeface="+mn-ea"/>
            </a:endParaRPr>
          </a:p>
          <a:p>
            <a:pPr marL="357188" indent="-357188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sz="2000" dirty="0" smtClean="0">
                <a:latin typeface="+mn-ea"/>
              </a:rPr>
              <a:t>适应各种部署组网场景</a:t>
            </a:r>
            <a:endParaRPr lang="en-US" altLang="zh-CN" sz="2000" dirty="0" smtClean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OpenStack</a:t>
            </a:r>
            <a:r>
              <a:rPr lang="zh-CN" altLang="en-US" dirty="0" smtClean="0"/>
              <a:t>的部署场景和机制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2600" y="825500"/>
            <a:ext cx="8327618" cy="18161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kumimoji="1" lang="zh-CN" altLang="en-US" sz="1600" dirty="0" smtClean="0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675187" y="1041986"/>
          <a:ext cx="5417288" cy="3519377"/>
        </p:xfrm>
        <a:graphic>
          <a:graphicData uri="http://schemas.openxmlformats.org/presentationml/2006/ole">
            <p:oleObj spid="_x0000_s29698" name="Visio" r:id="rId3" imgW="7585403" imgH="5627002" progId="">
              <p:embed/>
            </p:oleObj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235401" y="1288019"/>
            <a:ext cx="2371319" cy="270716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>
              <a:buFont typeface="Wingdings" pitchFamily="2" charset="2"/>
              <a:buChar char="l"/>
            </a:pPr>
            <a:r>
              <a:rPr kumimoji="1" lang="zh-CN" altLang="en-US" sz="1600" dirty="0" smtClean="0">
                <a:latin typeface="+mn-ea"/>
              </a:rPr>
              <a:t>通过配置文件进行安装部署的配置控制，灵活应对各种部署场景</a:t>
            </a:r>
            <a:endParaRPr kumimoji="1" lang="en-US" altLang="zh-CN" sz="1600" dirty="0" smtClean="0">
              <a:latin typeface="+mn-ea"/>
            </a:endParaRPr>
          </a:p>
          <a:p>
            <a:pPr>
              <a:buFont typeface="Wingdings" pitchFamily="2" charset="2"/>
              <a:buChar char="l"/>
            </a:pPr>
            <a:endParaRPr kumimoji="1" lang="en-US" altLang="zh-CN" sz="1600" dirty="0" smtClean="0">
              <a:latin typeface="+mn-ea"/>
            </a:endParaRPr>
          </a:p>
          <a:p>
            <a:pPr>
              <a:buFont typeface="Wingdings" pitchFamily="2" charset="2"/>
              <a:buChar char="l"/>
            </a:pPr>
            <a:r>
              <a:rPr kumimoji="1" lang="zh-CN" altLang="en-US" sz="1600" dirty="0" smtClean="0">
                <a:latin typeface="+mn-ea"/>
              </a:rPr>
              <a:t>支持多种典型应用场景的模板化配置。例如，左图为两对控制节点的部署场景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OpenStack</a:t>
            </a:r>
            <a:r>
              <a:rPr lang="zh-CN" altLang="en-US" dirty="0" smtClean="0"/>
              <a:t>的安装部署的步骤和手段</a:t>
            </a:r>
            <a:endParaRPr lang="zh-CN" altLang="en-US" dirty="0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865435" y="2827090"/>
          <a:ext cx="6827270" cy="1753893"/>
        </p:xfrm>
        <a:graphic>
          <a:graphicData uri="http://schemas.openxmlformats.org/presentationml/2006/ole">
            <p:oleObj spid="_x0000_s30726" name="Visio" r:id="rId3" imgW="7253879" imgH="2644162" progId="">
              <p:embed/>
            </p:oleObj>
          </a:graphicData>
        </a:graphic>
      </p:graphicFrame>
      <p:grpSp>
        <p:nvGrpSpPr>
          <p:cNvPr id="2" name="组合 16"/>
          <p:cNvGrpSpPr/>
          <p:nvPr/>
        </p:nvGrpSpPr>
        <p:grpSpPr>
          <a:xfrm>
            <a:off x="769842" y="1025059"/>
            <a:ext cx="6822195" cy="1536538"/>
            <a:chOff x="769842" y="1025059"/>
            <a:chExt cx="6822195" cy="1536538"/>
          </a:xfrm>
        </p:grpSpPr>
        <p:grpSp>
          <p:nvGrpSpPr>
            <p:cNvPr id="3" name="组合 11"/>
            <p:cNvGrpSpPr/>
            <p:nvPr/>
          </p:nvGrpSpPr>
          <p:grpSpPr>
            <a:xfrm>
              <a:off x="774918" y="1025059"/>
              <a:ext cx="6624172" cy="350736"/>
              <a:chOff x="774918" y="1025059"/>
              <a:chExt cx="6624172" cy="350736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006111" y="1025059"/>
                <a:ext cx="6392979" cy="35073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rmAutofit/>
              </a:bodyPr>
              <a:lstStyle/>
              <a:p>
                <a:pPr marL="342900" indent="-342900"/>
                <a:r>
                  <a:rPr kumimoji="1" lang="zh-CN" altLang="en-US" sz="1600" dirty="0" smtClean="0">
                    <a:latin typeface="+mn-ea"/>
                  </a:rPr>
                  <a:t>开始裸机安装第一个节点，同时准备安装环境</a:t>
                </a:r>
                <a:endParaRPr kumimoji="1" lang="en-US" altLang="zh-CN" sz="1600" dirty="0" smtClean="0">
                  <a:latin typeface="+mn-ea"/>
                </a:endParaRPr>
              </a:p>
            </p:txBody>
          </p:sp>
          <p:graphicFrame>
            <p:nvGraphicFramePr>
              <p:cNvPr id="1028" name="Object 4"/>
              <p:cNvGraphicFramePr>
                <a:graphicFrameLocks noChangeAspect="1"/>
              </p:cNvGraphicFramePr>
              <p:nvPr/>
            </p:nvGraphicFramePr>
            <p:xfrm>
              <a:off x="774918" y="1123156"/>
              <a:ext cx="207963" cy="214313"/>
            </p:xfrm>
            <a:graphic>
              <a:graphicData uri="http://schemas.openxmlformats.org/presentationml/2006/ole">
                <p:oleObj spid="_x0000_s30722" name="Visio" r:id="rId4" imgW="208665" imgH="213663" progId="Visio.Drawing.11">
                  <p:link updateAutomatic="1"/>
                </p:oleObj>
              </a:graphicData>
            </a:graphic>
          </p:graphicFrame>
        </p:grpSp>
        <p:grpSp>
          <p:nvGrpSpPr>
            <p:cNvPr id="4" name="组合 15"/>
            <p:cNvGrpSpPr/>
            <p:nvPr/>
          </p:nvGrpSpPr>
          <p:grpSpPr>
            <a:xfrm>
              <a:off x="774918" y="2095796"/>
              <a:ext cx="6062110" cy="465801"/>
              <a:chOff x="774918" y="2188075"/>
              <a:chExt cx="6062110" cy="465801"/>
            </a:xfrm>
          </p:grpSpPr>
          <p:graphicFrame>
            <p:nvGraphicFramePr>
              <p:cNvPr id="1031" name="Object 7"/>
              <p:cNvGraphicFramePr>
                <a:graphicFrameLocks noChangeAspect="1"/>
              </p:cNvGraphicFramePr>
              <p:nvPr/>
            </p:nvGraphicFramePr>
            <p:xfrm>
              <a:off x="774918" y="2337179"/>
              <a:ext cx="207963" cy="214313"/>
            </p:xfrm>
            <a:graphic>
              <a:graphicData uri="http://schemas.openxmlformats.org/presentationml/2006/ole">
                <p:oleObj spid="_x0000_s30725" name="Visio" r:id="rId5" imgW="208665" imgH="213663" progId="Visio.Drawing.11">
                  <p:link updateAutomatic="1"/>
                </p:oleObj>
              </a:graphicData>
            </a:graphic>
          </p:graphicFrame>
          <p:sp>
            <p:nvSpPr>
              <p:cNvPr id="9" name="TextBox 8"/>
              <p:cNvSpPr txBox="1"/>
              <p:nvPr/>
            </p:nvSpPr>
            <p:spPr>
              <a:xfrm>
                <a:off x="1006111" y="2188075"/>
                <a:ext cx="5830917" cy="465801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rmAutofit/>
              </a:bodyPr>
              <a:lstStyle/>
              <a:p>
                <a:pPr marL="342900" indent="-342900"/>
                <a:r>
                  <a:rPr kumimoji="1" lang="zh-CN" altLang="en-US" sz="1600" dirty="0" smtClean="0">
                    <a:latin typeface="+mn-ea"/>
                  </a:rPr>
                  <a:t>准备好后续扩容环境，新增节点可以做到即插即用</a:t>
                </a:r>
              </a:p>
            </p:txBody>
          </p:sp>
        </p:grpSp>
        <p:grpSp>
          <p:nvGrpSpPr>
            <p:cNvPr id="7" name="组合 12"/>
            <p:cNvGrpSpPr/>
            <p:nvPr/>
          </p:nvGrpSpPr>
          <p:grpSpPr>
            <a:xfrm>
              <a:off x="774918" y="1389573"/>
              <a:ext cx="6271834" cy="350736"/>
              <a:chOff x="774918" y="1431518"/>
              <a:chExt cx="6271834" cy="350736"/>
            </a:xfrm>
          </p:grpSpPr>
          <p:graphicFrame>
            <p:nvGraphicFramePr>
              <p:cNvPr id="1029" name="Object 5"/>
              <p:cNvGraphicFramePr>
                <a:graphicFrameLocks noChangeAspect="1"/>
              </p:cNvGraphicFramePr>
              <p:nvPr/>
            </p:nvGraphicFramePr>
            <p:xfrm>
              <a:off x="774918" y="1518408"/>
              <a:ext cx="207963" cy="214313"/>
            </p:xfrm>
            <a:graphic>
              <a:graphicData uri="http://schemas.openxmlformats.org/presentationml/2006/ole">
                <p:oleObj spid="_x0000_s30723" name="Visio" r:id="rId6" imgW="208665" imgH="213663" progId="Visio.Drawing.11">
                  <p:link updateAutomatic="1"/>
                </p:oleObj>
              </a:graphicData>
            </a:graphic>
          </p:graphicFrame>
          <p:sp>
            <p:nvSpPr>
              <p:cNvPr id="11" name="TextBox 10"/>
              <p:cNvSpPr txBox="1"/>
              <p:nvPr/>
            </p:nvSpPr>
            <p:spPr>
              <a:xfrm>
                <a:off x="1006111" y="1431518"/>
                <a:ext cx="6040641" cy="35073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rmAutofit/>
              </a:bodyPr>
              <a:lstStyle/>
              <a:p>
                <a:pPr marL="342900" indent="-342900"/>
                <a:r>
                  <a:rPr kumimoji="1" lang="zh-CN" altLang="en-US" sz="1600" dirty="0" smtClean="0">
                    <a:latin typeface="+mn-ea"/>
                  </a:rPr>
                  <a:t>通过网络安装其它所有节点的</a:t>
                </a:r>
                <a:r>
                  <a:rPr kumimoji="1" lang="en-US" altLang="zh-CN" sz="1600" dirty="0" smtClean="0">
                    <a:latin typeface="+mn-ea"/>
                  </a:rPr>
                  <a:t>OS</a:t>
                </a:r>
              </a:p>
            </p:txBody>
          </p:sp>
        </p:grpSp>
        <p:grpSp>
          <p:nvGrpSpPr>
            <p:cNvPr id="8" name="组合 14"/>
            <p:cNvGrpSpPr/>
            <p:nvPr/>
          </p:nvGrpSpPr>
          <p:grpSpPr>
            <a:xfrm>
              <a:off x="769842" y="1718292"/>
              <a:ext cx="6822195" cy="394283"/>
              <a:chOff x="769842" y="1785404"/>
              <a:chExt cx="6822195" cy="394283"/>
            </a:xfrm>
          </p:grpSpPr>
          <p:graphicFrame>
            <p:nvGraphicFramePr>
              <p:cNvPr id="1030" name="Object 6"/>
              <p:cNvGraphicFramePr>
                <a:graphicFrameLocks noChangeAspect="1"/>
              </p:cNvGraphicFramePr>
              <p:nvPr/>
            </p:nvGraphicFramePr>
            <p:xfrm>
              <a:off x="769842" y="1902851"/>
              <a:ext cx="207963" cy="214313"/>
            </p:xfrm>
            <a:graphic>
              <a:graphicData uri="http://schemas.openxmlformats.org/presentationml/2006/ole">
                <p:oleObj spid="_x0000_s30724" name="Visio" r:id="rId7" imgW="208665" imgH="213663" progId="Visio.Drawing.11">
                  <p:link updateAutomatic="1"/>
                </p:oleObj>
              </a:graphicData>
            </a:graphic>
          </p:graphicFrame>
          <p:sp>
            <p:nvSpPr>
              <p:cNvPr id="14" name="TextBox 13"/>
              <p:cNvSpPr txBox="1"/>
              <p:nvPr/>
            </p:nvSpPr>
            <p:spPr>
              <a:xfrm>
                <a:off x="1014500" y="1785404"/>
                <a:ext cx="6577537" cy="394283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rmAutofit/>
              </a:bodyPr>
              <a:lstStyle/>
              <a:p>
                <a:pPr marL="342900" indent="-342900"/>
                <a:r>
                  <a:rPr kumimoji="1" lang="zh-CN" altLang="en-US" sz="1600" dirty="0" smtClean="0">
                    <a:latin typeface="+mn-ea"/>
                  </a:rPr>
                  <a:t>按照模板配置进行系统的初始部署，完成所有节点的自动化安装及配置</a:t>
                </a:r>
                <a:endParaRPr kumimoji="1" lang="en-US" altLang="zh-CN" sz="1600" dirty="0" smtClean="0">
                  <a:latin typeface="+mn-ea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OpenStack</a:t>
            </a:r>
            <a:r>
              <a:rPr lang="zh-CN" altLang="en-US" dirty="0" smtClean="0"/>
              <a:t>的控制节点双机</a:t>
            </a:r>
            <a:endParaRPr lang="zh-CN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94966" y="797442"/>
            <a:ext cx="3466850" cy="375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/>
        </p:nvSpPr>
        <p:spPr>
          <a:xfrm>
            <a:off x="632952" y="1181100"/>
            <a:ext cx="438563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kumimoji="1" lang="zh-CN" altLang="en-US" sz="1600" dirty="0" smtClean="0">
                <a:latin typeface="+mn-ea"/>
              </a:rPr>
              <a:t>控制节点采用</a:t>
            </a:r>
            <a:r>
              <a:rPr kumimoji="1" lang="en-US" altLang="zh-CN" sz="1600" dirty="0" smtClean="0">
                <a:latin typeface="+mn-ea"/>
              </a:rPr>
              <a:t>HA</a:t>
            </a:r>
            <a:r>
              <a:rPr kumimoji="1" lang="zh-CN" altLang="en-US" sz="1600" dirty="0" smtClean="0">
                <a:latin typeface="+mn-ea"/>
              </a:rPr>
              <a:t>、</a:t>
            </a:r>
            <a:r>
              <a:rPr kumimoji="1" lang="en-US" altLang="zh-CN" sz="1600" dirty="0" smtClean="0">
                <a:latin typeface="+mn-ea"/>
              </a:rPr>
              <a:t>LB</a:t>
            </a:r>
            <a:r>
              <a:rPr kumimoji="1" lang="zh-CN" altLang="en-US" sz="1600" dirty="0" smtClean="0">
                <a:latin typeface="+mn-ea"/>
              </a:rPr>
              <a:t>软件</a:t>
            </a:r>
            <a:r>
              <a:rPr kumimoji="1" lang="zh-CN" altLang="en-US" sz="1600" dirty="0" smtClean="0">
                <a:latin typeface="+mn-ea"/>
              </a:rPr>
              <a:t>，以双机主</a:t>
            </a:r>
            <a:r>
              <a:rPr kumimoji="1" lang="zh-CN" altLang="en-US" sz="1600" dirty="0" smtClean="0">
                <a:latin typeface="+mn-ea"/>
              </a:rPr>
              <a:t>备</a:t>
            </a:r>
            <a:r>
              <a:rPr kumimoji="1" lang="en-US" altLang="zh-CN" sz="1600" dirty="0" smtClean="0">
                <a:latin typeface="+mn-ea"/>
              </a:rPr>
              <a:t>+</a:t>
            </a:r>
            <a:r>
              <a:rPr kumimoji="1" lang="zh-CN" altLang="en-US" sz="1600" dirty="0" smtClean="0">
                <a:latin typeface="+mn-ea"/>
              </a:rPr>
              <a:t>负荷分担方式</a:t>
            </a:r>
            <a:r>
              <a:rPr kumimoji="1" lang="zh-CN" altLang="en-US" sz="1600" dirty="0" smtClean="0">
                <a:latin typeface="+mn-ea"/>
              </a:rPr>
              <a:t>进行组网。</a:t>
            </a:r>
            <a:endParaRPr kumimoji="1" lang="en-US" altLang="zh-CN" sz="1600" dirty="0" smtClean="0">
              <a:latin typeface="+mn-ea"/>
            </a:endParaRPr>
          </a:p>
          <a:p>
            <a:pPr marL="342900" indent="-342900">
              <a:buFont typeface="Wingdings" pitchFamily="2" charset="2"/>
              <a:buChar char="l"/>
            </a:pPr>
            <a:endParaRPr kumimoji="1" lang="en-US" altLang="zh-CN" sz="1600" dirty="0" smtClean="0">
              <a:latin typeface="+mn-ea"/>
            </a:endParaRPr>
          </a:p>
          <a:p>
            <a:pPr marL="342900" indent="-342900">
              <a:buFont typeface="Wingdings" pitchFamily="2" charset="2"/>
              <a:buChar char="l"/>
            </a:pPr>
            <a:r>
              <a:rPr kumimoji="1" lang="zh-CN" altLang="en-US" sz="1600" dirty="0" smtClean="0">
                <a:latin typeface="+mn-ea"/>
              </a:rPr>
              <a:t>一对双机主备采用两个服务器，主用服务器上运行</a:t>
            </a:r>
            <a:r>
              <a:rPr kumimoji="1" lang="en-US" altLang="zh-CN" sz="1600" dirty="0" smtClean="0">
                <a:latin typeface="+mn-ea"/>
              </a:rPr>
              <a:t>OpenStack</a:t>
            </a:r>
            <a:r>
              <a:rPr kumimoji="1" lang="zh-CN" altLang="en-US" sz="1600" dirty="0" smtClean="0">
                <a:latin typeface="+mn-ea"/>
              </a:rPr>
              <a:t>的部分控制组件。主用服务器出现故障时（网络、文件系统或者应用程序不能正常运行等），进行主备切换。</a:t>
            </a:r>
            <a:endParaRPr kumimoji="1" lang="en-US" altLang="zh-CN" sz="1600" dirty="0" smtClean="0">
              <a:latin typeface="+mn-ea"/>
            </a:endParaRPr>
          </a:p>
          <a:p>
            <a:pPr marL="342900" indent="-342900">
              <a:buFont typeface="Wingdings" pitchFamily="2" charset="2"/>
              <a:buChar char="l"/>
            </a:pPr>
            <a:endParaRPr kumimoji="1" lang="en-US" altLang="zh-CN" sz="1600" dirty="0" smtClean="0">
              <a:latin typeface="+mn-ea"/>
            </a:endParaRPr>
          </a:p>
          <a:p>
            <a:pPr marL="342900" indent="-342900">
              <a:buFont typeface="Wingdings" pitchFamily="2" charset="2"/>
              <a:buChar char="l"/>
            </a:pPr>
            <a:r>
              <a:rPr kumimoji="1" lang="zh-CN" altLang="en-US" sz="1600" dirty="0" smtClean="0">
                <a:latin typeface="+mn-ea"/>
              </a:rPr>
              <a:t>除了</a:t>
            </a:r>
            <a:r>
              <a:rPr kumimoji="1" lang="en-US" altLang="zh-CN" sz="1600" dirty="0" smtClean="0">
                <a:latin typeface="+mn-ea"/>
              </a:rPr>
              <a:t>OpenStack</a:t>
            </a:r>
            <a:r>
              <a:rPr kumimoji="1" lang="zh-CN" altLang="en-US" sz="1600" dirty="0" smtClean="0">
                <a:latin typeface="+mn-ea"/>
              </a:rPr>
              <a:t>组件受到</a:t>
            </a:r>
            <a:r>
              <a:rPr kumimoji="1" lang="en-US" altLang="zh-CN" sz="1600" dirty="0" smtClean="0">
                <a:latin typeface="+mn-ea"/>
              </a:rPr>
              <a:t>HA</a:t>
            </a:r>
            <a:r>
              <a:rPr kumimoji="1" lang="zh-CN" altLang="en-US" sz="1600" dirty="0" smtClean="0">
                <a:latin typeface="+mn-ea"/>
              </a:rPr>
              <a:t>的管理外，</a:t>
            </a:r>
            <a:r>
              <a:rPr kumimoji="1" lang="en-US" altLang="zh-CN" sz="1600" dirty="0" smtClean="0">
                <a:latin typeface="+mn-ea"/>
              </a:rPr>
              <a:t>OpenStack</a:t>
            </a:r>
            <a:r>
              <a:rPr kumimoji="1" lang="zh-CN" altLang="en-US" sz="1600" dirty="0" smtClean="0">
                <a:latin typeface="+mn-ea"/>
              </a:rPr>
              <a:t>使用的浮动</a:t>
            </a:r>
            <a:r>
              <a:rPr kumimoji="1" lang="en-US" altLang="zh-CN" sz="1600" dirty="0" err="1" smtClean="0">
                <a:latin typeface="+mn-ea"/>
              </a:rPr>
              <a:t>ip</a:t>
            </a:r>
            <a:r>
              <a:rPr kumimoji="1" lang="zh-CN" altLang="en-US" sz="1600" dirty="0" smtClean="0">
                <a:latin typeface="+mn-ea"/>
              </a:rPr>
              <a:t>、网口和文件系统也受</a:t>
            </a:r>
            <a:r>
              <a:rPr kumimoji="1" lang="en-US" altLang="zh-CN" sz="1600" dirty="0" smtClean="0">
                <a:latin typeface="+mn-ea"/>
              </a:rPr>
              <a:t>HA</a:t>
            </a:r>
            <a:r>
              <a:rPr kumimoji="1" lang="zh-CN" altLang="en-US" sz="1600" dirty="0" smtClean="0">
                <a:latin typeface="+mn-ea"/>
              </a:rPr>
              <a:t>的管理。</a:t>
            </a:r>
            <a:endParaRPr kumimoji="1" lang="en-US" altLang="zh-CN" sz="1600" dirty="0" smtClean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OpenStack</a:t>
            </a:r>
            <a:r>
              <a:rPr lang="zh-CN" altLang="en-US" dirty="0" smtClean="0"/>
              <a:t>的控制节点升级</a:t>
            </a:r>
            <a:endParaRPr lang="zh-CN" altLang="en-US" dirty="0"/>
          </a:p>
        </p:txBody>
      </p:sp>
      <p:graphicFrame>
        <p:nvGraphicFramePr>
          <p:cNvPr id="7" name="图示 6"/>
          <p:cNvGraphicFramePr/>
          <p:nvPr/>
        </p:nvGraphicFramePr>
        <p:xfrm>
          <a:off x="815975" y="1498600"/>
          <a:ext cx="3959225" cy="2743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图示 7"/>
          <p:cNvGraphicFramePr/>
          <p:nvPr/>
        </p:nvGraphicFramePr>
        <p:xfrm>
          <a:off x="5091112" y="733646"/>
          <a:ext cx="3762375" cy="37081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OpenStack</a:t>
            </a:r>
            <a:r>
              <a:rPr lang="zh-CN" altLang="en-US" dirty="0" smtClean="0"/>
              <a:t>的计算节点升级</a:t>
            </a:r>
            <a:endParaRPr lang="zh-CN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69052" y="932241"/>
            <a:ext cx="4297383" cy="3178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13"/>
          <p:cNvSpPr>
            <a:spLocks noChangeArrowheads="1"/>
          </p:cNvSpPr>
          <p:nvPr/>
        </p:nvSpPr>
        <p:spPr bwMode="black">
          <a:xfrm>
            <a:off x="574154" y="1297172"/>
            <a:ext cx="3567302" cy="257704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3247" tIns="41622" rIns="83247" bIns="41622">
            <a:spAutoFit/>
          </a:bodyPr>
          <a:lstStyle/>
          <a:p>
            <a:pPr marL="36000" indent="-36000">
              <a:buFont typeface="Wingdings" pitchFamily="2" charset="2"/>
              <a:buChar char="l"/>
            </a:pPr>
            <a:r>
              <a:rPr lang="zh-CN" altLang="en-US" dirty="0" smtClean="0">
                <a:latin typeface="+mn-ea"/>
              </a:rPr>
              <a:t> 对实时性要求不高的</a:t>
            </a:r>
            <a:r>
              <a:rPr lang="en-US" altLang="zh-CN" dirty="0" smtClean="0">
                <a:latin typeface="+mn-ea"/>
              </a:rPr>
              <a:t>VM</a:t>
            </a:r>
            <a:r>
              <a:rPr lang="zh-CN" altLang="en-US" dirty="0" smtClean="0">
                <a:latin typeface="+mn-ea"/>
              </a:rPr>
              <a:t>，可以先把</a:t>
            </a:r>
            <a:r>
              <a:rPr lang="en-US" altLang="zh-CN" dirty="0" smtClean="0">
                <a:latin typeface="+mn-ea"/>
              </a:rPr>
              <a:t>VM</a:t>
            </a:r>
            <a:r>
              <a:rPr lang="zh-CN" altLang="en-US" dirty="0" smtClean="0">
                <a:latin typeface="+mn-ea"/>
              </a:rPr>
              <a:t>迁移到其它服务器，然后再升级空闲节点的控制软件</a:t>
            </a:r>
            <a:endParaRPr lang="en-US" altLang="zh-CN" dirty="0" smtClean="0">
              <a:latin typeface="+mn-ea"/>
            </a:endParaRPr>
          </a:p>
          <a:p>
            <a:pPr marL="36000" indent="-36000">
              <a:buFont typeface="Wingdings" pitchFamily="2" charset="2"/>
              <a:buChar char="l"/>
            </a:pPr>
            <a:endParaRPr lang="en-US" altLang="zh-CN" dirty="0" smtClean="0">
              <a:latin typeface="+mn-ea"/>
            </a:endParaRPr>
          </a:p>
          <a:p>
            <a:pPr marL="36000" indent="-36000">
              <a:buFont typeface="Wingdings" pitchFamily="2" charset="2"/>
              <a:buChar char="l"/>
            </a:pPr>
            <a:endParaRPr lang="en-US" altLang="zh-CN" dirty="0" smtClean="0">
              <a:latin typeface="+mn-ea"/>
            </a:endParaRPr>
          </a:p>
          <a:p>
            <a:pPr marL="36000" indent="-36000">
              <a:buFont typeface="Wingdings" pitchFamily="2" charset="2"/>
              <a:buChar char="l"/>
            </a:pPr>
            <a:r>
              <a:rPr lang="zh-CN" altLang="en-US" dirty="0" smtClean="0">
                <a:latin typeface="+mn-ea"/>
              </a:rPr>
              <a:t> 升级前，</a:t>
            </a:r>
            <a:r>
              <a:rPr lang="en-US" altLang="zh-CN" dirty="0" smtClean="0">
                <a:latin typeface="+mn-ea"/>
              </a:rPr>
              <a:t>OpenStack</a:t>
            </a:r>
            <a:r>
              <a:rPr lang="zh-CN" altLang="en-US" dirty="0" smtClean="0">
                <a:latin typeface="+mn-ea"/>
              </a:rPr>
              <a:t>通过</a:t>
            </a:r>
            <a:r>
              <a:rPr lang="en-US" altLang="zh-CN" dirty="0" smtClean="0">
                <a:latin typeface="+mn-ea"/>
              </a:rPr>
              <a:t>VNFM</a:t>
            </a:r>
            <a:r>
              <a:rPr lang="zh-CN" altLang="en-US" dirty="0" smtClean="0">
                <a:latin typeface="+mn-ea"/>
              </a:rPr>
              <a:t>通知业务，迁走业务负载，然后把</a:t>
            </a:r>
            <a:r>
              <a:rPr lang="en-US" altLang="zh-CN" dirty="0" smtClean="0">
                <a:latin typeface="+mn-ea"/>
              </a:rPr>
              <a:t>VM</a:t>
            </a:r>
            <a:r>
              <a:rPr lang="zh-CN" altLang="en-US" dirty="0" smtClean="0">
                <a:latin typeface="+mn-ea"/>
              </a:rPr>
              <a:t>迁移出待升级节点，然后开始升级空闲节点的控制软件</a:t>
            </a:r>
            <a:endParaRPr lang="en-US" altLang="zh-CN" dirty="0" smtClean="0">
              <a:latin typeface="+mn-ea"/>
            </a:endParaRPr>
          </a:p>
        </p:txBody>
      </p:sp>
      <p:sp>
        <p:nvSpPr>
          <p:cNvPr id="7" name="Rectangle 13"/>
          <p:cNvSpPr>
            <a:spLocks noChangeArrowheads="1"/>
          </p:cNvSpPr>
          <p:nvPr/>
        </p:nvSpPr>
        <p:spPr bwMode="black">
          <a:xfrm>
            <a:off x="604008" y="4258685"/>
            <a:ext cx="6202486" cy="3610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3247" tIns="41622" rIns="83247" bIns="41622">
            <a:spAutoFit/>
          </a:bodyPr>
          <a:lstStyle/>
          <a:p>
            <a:pPr marL="36000" indent="-36000">
              <a:buFont typeface="Wingdings" pitchFamily="2" charset="2"/>
              <a:buChar char="l"/>
            </a:pPr>
            <a:r>
              <a:rPr lang="en-US" altLang="zh-CN" dirty="0" smtClean="0">
                <a:solidFill>
                  <a:srgbClr val="0070C0"/>
                </a:solidFill>
              </a:rPr>
              <a:t>  https://wiki.opnfv.org/requirements_projects/escalator</a:t>
            </a:r>
            <a:endParaRPr lang="en-US" altLang="zh-CN" dirty="0" smtClean="0">
              <a:solidFill>
                <a:srgbClr val="0070C0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Content Placeholder 2"/>
          <p:cNvSpPr>
            <a:spLocks noGrp="1" noChangeArrowheads="1"/>
          </p:cNvSpPr>
          <p:nvPr>
            <p:ph idx="4294967295"/>
          </p:nvPr>
        </p:nvSpPr>
        <p:spPr>
          <a:xfrm>
            <a:off x="2222500" y="1179513"/>
            <a:ext cx="6921500" cy="3044825"/>
          </a:xfrm>
          <a:ln/>
        </p:spPr>
        <p:txBody>
          <a:bodyPr/>
          <a:lstStyle/>
          <a:p>
            <a:pPr>
              <a:lnSpc>
                <a:spcPct val="130000"/>
              </a:lnSpc>
              <a:buFont typeface="Arial" pitchFamily="34" charset="0"/>
              <a:buChar char="•"/>
            </a:pPr>
            <a:r>
              <a:rPr lang="zh-CN" altLang="en-US" sz="1800" dirty="0" smtClean="0">
                <a:solidFill>
                  <a:schemeClr val="bg2"/>
                </a:solidFill>
                <a:latin typeface="微软雅黑" pitchFamily="34" charset="-122"/>
              </a:rPr>
              <a:t>综述</a:t>
            </a:r>
            <a:endParaRPr lang="en-US" altLang="zh-CN" sz="1800" dirty="0" smtClean="0">
              <a:solidFill>
                <a:schemeClr val="bg2"/>
              </a:solidFill>
              <a:latin typeface="微软雅黑" pitchFamily="34" charset="-122"/>
            </a:endParaRPr>
          </a:p>
          <a:p>
            <a:pPr>
              <a:lnSpc>
                <a:spcPct val="130000"/>
              </a:lnSpc>
              <a:buFont typeface="Arial" pitchFamily="34" charset="0"/>
              <a:buChar char="•"/>
            </a:pPr>
            <a:r>
              <a:rPr lang="zh-CN" altLang="en-US" sz="1800" dirty="0" smtClean="0">
                <a:solidFill>
                  <a:srgbClr val="FF0000"/>
                </a:solidFill>
                <a:latin typeface="微软雅黑" pitchFamily="34" charset="-122"/>
              </a:rPr>
              <a:t>认证</a:t>
            </a:r>
            <a:endParaRPr lang="en-US" altLang="zh-CN" sz="1800" dirty="0" smtClean="0">
              <a:solidFill>
                <a:srgbClr val="FF0000"/>
              </a:solidFill>
              <a:latin typeface="微软雅黑" pitchFamily="34" charset="-122"/>
            </a:endParaRPr>
          </a:p>
          <a:p>
            <a:pPr>
              <a:lnSpc>
                <a:spcPct val="130000"/>
              </a:lnSpc>
              <a:buFont typeface="Arial" pitchFamily="34" charset="0"/>
              <a:buChar char="•"/>
            </a:pPr>
            <a:r>
              <a:rPr lang="zh-CN" altLang="en-US" sz="1800" dirty="0" smtClean="0">
                <a:solidFill>
                  <a:srgbClr val="404040"/>
                </a:solidFill>
                <a:latin typeface="微软雅黑" pitchFamily="34" charset="-122"/>
              </a:rPr>
              <a:t>计算</a:t>
            </a:r>
            <a:endParaRPr lang="en-US" altLang="zh-CN" sz="1800" dirty="0" smtClean="0">
              <a:solidFill>
                <a:srgbClr val="404040"/>
              </a:solidFill>
              <a:latin typeface="微软雅黑" pitchFamily="34" charset="-122"/>
            </a:endParaRPr>
          </a:p>
          <a:p>
            <a:pPr>
              <a:lnSpc>
                <a:spcPct val="130000"/>
              </a:lnSpc>
              <a:buFont typeface="Arial" pitchFamily="34" charset="0"/>
              <a:buChar char="•"/>
            </a:pPr>
            <a:r>
              <a:rPr lang="zh-CN" altLang="en-US" sz="1800" dirty="0" smtClean="0">
                <a:solidFill>
                  <a:srgbClr val="404040"/>
                </a:solidFill>
                <a:latin typeface="微软雅黑" pitchFamily="34" charset="-122"/>
              </a:rPr>
              <a:t>存储</a:t>
            </a:r>
            <a:endParaRPr lang="en-US" altLang="zh-CN" sz="1800" dirty="0" smtClean="0">
              <a:solidFill>
                <a:srgbClr val="404040"/>
              </a:solidFill>
              <a:latin typeface="微软雅黑" pitchFamily="34" charset="-122"/>
            </a:endParaRPr>
          </a:p>
          <a:p>
            <a:pPr>
              <a:lnSpc>
                <a:spcPct val="130000"/>
              </a:lnSpc>
              <a:buFont typeface="Arial" pitchFamily="34" charset="0"/>
              <a:buChar char="•"/>
            </a:pPr>
            <a:r>
              <a:rPr lang="zh-CN" altLang="en-US" sz="1800" dirty="0" smtClean="0">
                <a:solidFill>
                  <a:srgbClr val="404040"/>
                </a:solidFill>
                <a:latin typeface="微软雅黑" pitchFamily="34" charset="-122"/>
              </a:rPr>
              <a:t>网络</a:t>
            </a:r>
            <a:endParaRPr lang="en-US" altLang="zh-CN" sz="1800" dirty="0" smtClean="0">
              <a:solidFill>
                <a:srgbClr val="404040"/>
              </a:solidFill>
              <a:latin typeface="微软雅黑" pitchFamily="34" charset="-122"/>
            </a:endParaRPr>
          </a:p>
          <a:p>
            <a:pPr>
              <a:lnSpc>
                <a:spcPct val="130000"/>
              </a:lnSpc>
              <a:buFont typeface="Arial" pitchFamily="34" charset="0"/>
              <a:buChar char="•"/>
            </a:pPr>
            <a:r>
              <a:rPr lang="zh-CN" altLang="en-US" sz="1800" dirty="0" smtClean="0">
                <a:solidFill>
                  <a:srgbClr val="404040"/>
                </a:solidFill>
                <a:latin typeface="微软雅黑" pitchFamily="34" charset="-122"/>
              </a:rPr>
              <a:t>其他</a:t>
            </a:r>
            <a:endParaRPr lang="zh-CN" sz="1800" dirty="0">
              <a:solidFill>
                <a:srgbClr val="404040"/>
              </a:solidFill>
              <a:latin typeface="微软雅黑" pitchFamily="34" charset="-122"/>
            </a:endParaRPr>
          </a:p>
        </p:txBody>
      </p:sp>
      <p:sp>
        <p:nvSpPr>
          <p:cNvPr id="10243" name="Title 3"/>
          <p:cNvSpPr>
            <a:spLocks noGrp="1"/>
          </p:cNvSpPr>
          <p:nvPr>
            <p:ph type="ctrTitle" idx="4294967295"/>
          </p:nvPr>
        </p:nvSpPr>
        <p:spPr>
          <a:xfrm>
            <a:off x="2222500" y="414338"/>
            <a:ext cx="6921500" cy="719137"/>
          </a:xfrm>
        </p:spPr>
        <p:txBody>
          <a:bodyPr/>
          <a:lstStyle/>
          <a:p>
            <a:r>
              <a:rPr lang="zh-CN" dirty="0">
                <a:solidFill>
                  <a:srgbClr val="008FD4"/>
                </a:solidFill>
                <a:latin typeface="+mj-ea"/>
              </a:rPr>
              <a:t>目录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TECS</a:t>
            </a:r>
            <a:r>
              <a:rPr lang="zh-CN" altLang="en-US" dirty="0" smtClean="0"/>
              <a:t>组件：</a:t>
            </a:r>
            <a:r>
              <a:rPr lang="en-US" altLang="zh-CN" dirty="0" smtClean="0"/>
              <a:t>Keystone</a:t>
            </a:r>
            <a:endParaRPr lang="zh-CN" altLang="en-US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60233" y="3651870"/>
            <a:ext cx="1838325" cy="1185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矩形 4"/>
          <p:cNvSpPr/>
          <p:nvPr/>
        </p:nvSpPr>
        <p:spPr>
          <a:xfrm>
            <a:off x="395536" y="789552"/>
            <a:ext cx="742955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2400" dirty="0" smtClean="0"/>
              <a:t>提供的基本服务：</a:t>
            </a:r>
            <a:endParaRPr lang="en-US" altLang="zh-CN" sz="2400" dirty="0" smtClean="0"/>
          </a:p>
          <a:p>
            <a:pPr lvl="0"/>
            <a:r>
              <a:rPr lang="en-US" altLang="zh-CN" sz="2000" dirty="0" smtClean="0"/>
              <a:t>     </a:t>
            </a:r>
            <a:r>
              <a:rPr lang="zh-CN" altLang="zh-CN" sz="2000" b="1" dirty="0" smtClean="0"/>
              <a:t>用户管理</a:t>
            </a:r>
            <a:r>
              <a:rPr lang="zh-CN" altLang="zh-CN" sz="2000" dirty="0" smtClean="0"/>
              <a:t>：</a:t>
            </a:r>
            <a:r>
              <a:rPr lang="zh-CN" altLang="en-US" sz="2000" dirty="0" smtClean="0"/>
              <a:t>用户和租户的管理</a:t>
            </a:r>
            <a:r>
              <a:rPr lang="zh-CN" altLang="zh-CN" sz="2000" dirty="0" smtClean="0"/>
              <a:t>，建立归属关系及角色</a:t>
            </a:r>
          </a:p>
          <a:p>
            <a:pPr lvl="0"/>
            <a:r>
              <a:rPr lang="en-US" altLang="zh-CN" sz="2000" dirty="0" smtClean="0"/>
              <a:t>     </a:t>
            </a:r>
            <a:r>
              <a:rPr lang="zh-CN" altLang="zh-CN" sz="2000" b="1" dirty="0" smtClean="0"/>
              <a:t>身份认证</a:t>
            </a:r>
            <a:r>
              <a:rPr lang="zh-CN" altLang="zh-CN" sz="2000" dirty="0" smtClean="0"/>
              <a:t>：对用户进行身份验证并授予身份验证令牌</a:t>
            </a:r>
          </a:p>
          <a:p>
            <a:pPr lvl="0"/>
            <a:r>
              <a:rPr lang="en-US" altLang="zh-CN" sz="2000" dirty="0" smtClean="0"/>
              <a:t>     </a:t>
            </a:r>
            <a:r>
              <a:rPr lang="zh-CN" altLang="zh-CN" sz="2000" b="1" dirty="0" smtClean="0"/>
              <a:t>安全策略</a:t>
            </a:r>
            <a:r>
              <a:rPr lang="zh-CN" altLang="zh-CN" sz="2000" dirty="0" smtClean="0"/>
              <a:t>：基于规则的授权引擎来实施，根据用户的角色</a:t>
            </a:r>
            <a:r>
              <a:rPr lang="en-US" altLang="zh-CN" sz="2000" dirty="0" smtClean="0"/>
              <a:t>(</a:t>
            </a:r>
            <a:r>
              <a:rPr lang="zh-CN" altLang="zh-CN" sz="2000" dirty="0" smtClean="0"/>
              <a:t>组</a:t>
            </a:r>
            <a:r>
              <a:rPr lang="en-US" altLang="zh-CN" sz="2000" dirty="0" smtClean="0"/>
              <a:t>)</a:t>
            </a:r>
            <a:r>
              <a:rPr lang="zh-CN" altLang="zh-CN" sz="2000" dirty="0" smtClean="0"/>
              <a:t>判断操作权限</a:t>
            </a:r>
          </a:p>
          <a:p>
            <a:r>
              <a:rPr lang="en-US" altLang="zh-CN" sz="2000" dirty="0" smtClean="0"/>
              <a:t>     </a:t>
            </a:r>
            <a:r>
              <a:rPr lang="zh-CN" altLang="zh-CN" sz="2000" b="1" dirty="0" smtClean="0"/>
              <a:t>服务目录管理</a:t>
            </a:r>
            <a:r>
              <a:rPr lang="zh-CN" altLang="zh-CN" sz="2000" dirty="0" smtClean="0"/>
              <a:t>：注册服务，提供服务对应的端点一个可供网络访问的地址</a:t>
            </a:r>
            <a:r>
              <a:rPr lang="en-US" altLang="zh-CN" sz="2000" dirty="0" smtClean="0"/>
              <a:t>URL</a:t>
            </a:r>
            <a:r>
              <a:rPr lang="zh-CN" altLang="zh-CN" sz="2000" dirty="0" smtClean="0"/>
              <a:t>。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Ø"/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 smtClean="0"/>
              <a:t> Keystone</a:t>
            </a:r>
            <a:r>
              <a:rPr lang="zh-CN" altLang="zh-CN" sz="2000" dirty="0" smtClean="0"/>
              <a:t>类似一个服务总线，其他服务通过</a:t>
            </a:r>
            <a:r>
              <a:rPr lang="en-US" altLang="zh-CN" sz="2000" dirty="0" smtClean="0"/>
              <a:t>Keystone</a:t>
            </a:r>
            <a:r>
              <a:rPr lang="zh-CN" altLang="zh-CN" sz="2000" dirty="0" smtClean="0"/>
              <a:t>来注册其服务的</a:t>
            </a:r>
            <a:r>
              <a:rPr lang="zh-CN" altLang="en-US" sz="2000" dirty="0" smtClean="0"/>
              <a:t>端点</a:t>
            </a:r>
            <a:r>
              <a:rPr lang="zh-CN" altLang="zh-CN" sz="2000" dirty="0" smtClean="0"/>
              <a:t>，任何服务之间相互的调用，都需要经过</a:t>
            </a:r>
            <a:r>
              <a:rPr lang="en-US" altLang="zh-CN" sz="2000" dirty="0" smtClean="0"/>
              <a:t>Keystone</a:t>
            </a:r>
            <a:r>
              <a:rPr lang="zh-CN" altLang="zh-CN" sz="2000" dirty="0" smtClean="0"/>
              <a:t>的身份验证，以获得目标服务的</a:t>
            </a:r>
            <a:r>
              <a:rPr lang="zh-CN" altLang="en-US" sz="2000" dirty="0" smtClean="0"/>
              <a:t>端点</a:t>
            </a:r>
            <a:r>
              <a:rPr lang="zh-CN" altLang="zh-CN" sz="2000" dirty="0" smtClean="0"/>
              <a:t>来找到目标服务。</a:t>
            </a:r>
            <a:r>
              <a:rPr lang="en-US" altLang="zh-CN" sz="2000" dirty="0" smtClean="0"/>
              <a:t>    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Ø"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 可以支持第三方认证协议，如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LDAP</a:t>
            </a:r>
            <a:endParaRPr lang="zh-CN" altLang="en-US" sz="2000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Content Placeholder 2"/>
          <p:cNvSpPr>
            <a:spLocks noGrp="1" noChangeArrowheads="1"/>
          </p:cNvSpPr>
          <p:nvPr>
            <p:ph idx="4294967295"/>
          </p:nvPr>
        </p:nvSpPr>
        <p:spPr>
          <a:xfrm>
            <a:off x="2222500" y="1179513"/>
            <a:ext cx="6921500" cy="3044825"/>
          </a:xfrm>
          <a:ln/>
        </p:spPr>
        <p:txBody>
          <a:bodyPr/>
          <a:lstStyle/>
          <a:p>
            <a:pPr>
              <a:lnSpc>
                <a:spcPct val="130000"/>
              </a:lnSpc>
              <a:buFont typeface="Arial" pitchFamily="34" charset="0"/>
              <a:buChar char="•"/>
            </a:pPr>
            <a:r>
              <a:rPr lang="zh-CN" altLang="en-US" sz="1800" dirty="0" smtClean="0">
                <a:solidFill>
                  <a:srgbClr val="FF0000"/>
                </a:solidFill>
                <a:latin typeface="微软雅黑" pitchFamily="34" charset="-122"/>
              </a:rPr>
              <a:t>综述</a:t>
            </a:r>
            <a:endParaRPr lang="en-US" altLang="zh-CN" sz="1800" dirty="0" smtClean="0">
              <a:solidFill>
                <a:srgbClr val="FF0000"/>
              </a:solidFill>
              <a:latin typeface="微软雅黑" pitchFamily="34" charset="-122"/>
            </a:endParaRPr>
          </a:p>
          <a:p>
            <a:pPr>
              <a:lnSpc>
                <a:spcPct val="130000"/>
              </a:lnSpc>
              <a:buFont typeface="Arial" pitchFamily="34" charset="0"/>
              <a:buChar char="•"/>
            </a:pPr>
            <a:r>
              <a:rPr lang="zh-CN" altLang="en-US" sz="1800" dirty="0" smtClean="0">
                <a:solidFill>
                  <a:schemeClr val="bg2"/>
                </a:solidFill>
                <a:latin typeface="微软雅黑" pitchFamily="34" charset="-122"/>
              </a:rPr>
              <a:t>认证</a:t>
            </a:r>
            <a:endParaRPr lang="en-US" altLang="zh-CN" sz="1800" dirty="0" smtClean="0">
              <a:solidFill>
                <a:schemeClr val="bg2"/>
              </a:solidFill>
              <a:latin typeface="微软雅黑" pitchFamily="34" charset="-122"/>
            </a:endParaRPr>
          </a:p>
          <a:p>
            <a:pPr>
              <a:lnSpc>
                <a:spcPct val="130000"/>
              </a:lnSpc>
              <a:buFont typeface="Arial" pitchFamily="34" charset="0"/>
              <a:buChar char="•"/>
            </a:pPr>
            <a:r>
              <a:rPr lang="zh-CN" altLang="en-US" sz="1800" dirty="0" smtClean="0">
                <a:solidFill>
                  <a:srgbClr val="404040"/>
                </a:solidFill>
                <a:latin typeface="微软雅黑" pitchFamily="34" charset="-122"/>
              </a:rPr>
              <a:t>计算</a:t>
            </a:r>
            <a:endParaRPr lang="en-US" altLang="zh-CN" sz="1800" dirty="0" smtClean="0">
              <a:solidFill>
                <a:srgbClr val="404040"/>
              </a:solidFill>
              <a:latin typeface="微软雅黑" pitchFamily="34" charset="-122"/>
            </a:endParaRPr>
          </a:p>
          <a:p>
            <a:pPr>
              <a:lnSpc>
                <a:spcPct val="130000"/>
              </a:lnSpc>
              <a:buFont typeface="Arial" pitchFamily="34" charset="0"/>
              <a:buChar char="•"/>
            </a:pPr>
            <a:r>
              <a:rPr lang="zh-CN" altLang="en-US" sz="1800" dirty="0" smtClean="0">
                <a:solidFill>
                  <a:srgbClr val="404040"/>
                </a:solidFill>
                <a:latin typeface="微软雅黑" pitchFamily="34" charset="-122"/>
              </a:rPr>
              <a:t>存储</a:t>
            </a:r>
            <a:endParaRPr lang="en-US" altLang="zh-CN" sz="1800" dirty="0" smtClean="0">
              <a:solidFill>
                <a:srgbClr val="404040"/>
              </a:solidFill>
              <a:latin typeface="微软雅黑" pitchFamily="34" charset="-122"/>
            </a:endParaRPr>
          </a:p>
          <a:p>
            <a:pPr>
              <a:lnSpc>
                <a:spcPct val="130000"/>
              </a:lnSpc>
              <a:buFont typeface="Arial" pitchFamily="34" charset="0"/>
              <a:buChar char="•"/>
            </a:pPr>
            <a:r>
              <a:rPr lang="zh-CN" altLang="en-US" sz="1800" dirty="0" smtClean="0">
                <a:solidFill>
                  <a:srgbClr val="404040"/>
                </a:solidFill>
                <a:latin typeface="微软雅黑" pitchFamily="34" charset="-122"/>
              </a:rPr>
              <a:t>网络</a:t>
            </a:r>
            <a:endParaRPr lang="en-US" altLang="zh-CN" sz="1800" dirty="0" smtClean="0">
              <a:solidFill>
                <a:srgbClr val="404040"/>
              </a:solidFill>
              <a:latin typeface="微软雅黑" pitchFamily="34" charset="-122"/>
            </a:endParaRPr>
          </a:p>
          <a:p>
            <a:pPr>
              <a:lnSpc>
                <a:spcPct val="130000"/>
              </a:lnSpc>
              <a:buFont typeface="Arial" pitchFamily="34" charset="0"/>
              <a:buChar char="•"/>
            </a:pPr>
            <a:r>
              <a:rPr lang="zh-CN" altLang="en-US" sz="1800" dirty="0" smtClean="0">
                <a:solidFill>
                  <a:srgbClr val="404040"/>
                </a:solidFill>
                <a:latin typeface="微软雅黑" pitchFamily="34" charset="-122"/>
              </a:rPr>
              <a:t>其他</a:t>
            </a:r>
            <a:endParaRPr lang="zh-CN" sz="1800" dirty="0">
              <a:solidFill>
                <a:srgbClr val="404040"/>
              </a:solidFill>
              <a:latin typeface="微软雅黑" pitchFamily="34" charset="-122"/>
            </a:endParaRPr>
          </a:p>
        </p:txBody>
      </p:sp>
      <p:sp>
        <p:nvSpPr>
          <p:cNvPr id="10243" name="Title 3"/>
          <p:cNvSpPr>
            <a:spLocks noGrp="1"/>
          </p:cNvSpPr>
          <p:nvPr>
            <p:ph type="ctrTitle" idx="4294967295"/>
          </p:nvPr>
        </p:nvSpPr>
        <p:spPr>
          <a:xfrm>
            <a:off x="2222500" y="414338"/>
            <a:ext cx="6921500" cy="719137"/>
          </a:xfrm>
        </p:spPr>
        <p:txBody>
          <a:bodyPr/>
          <a:lstStyle/>
          <a:p>
            <a:r>
              <a:rPr lang="zh-CN" dirty="0">
                <a:solidFill>
                  <a:srgbClr val="008FD4"/>
                </a:solidFill>
                <a:latin typeface="+mj-ea"/>
              </a:rPr>
              <a:t>目录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Keystone</a:t>
            </a:r>
            <a:r>
              <a:rPr lang="zh-CN" altLang="en-US" dirty="0" smtClean="0"/>
              <a:t>中的基本概念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206315" y="762000"/>
            <a:ext cx="864399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dirty="0" smtClean="0"/>
              <a:t>User</a:t>
            </a:r>
            <a:r>
              <a:rPr lang="zh-CN" altLang="en-US" sz="1800" dirty="0" smtClean="0"/>
              <a:t>：</a:t>
            </a:r>
            <a:r>
              <a:rPr lang="zh-CN" altLang="zh-CN" sz="1800" dirty="0" smtClean="0"/>
              <a:t>即用户，代表可以通过</a:t>
            </a:r>
            <a:r>
              <a:rPr lang="en-US" altLang="zh-CN" sz="1800" dirty="0" smtClean="0"/>
              <a:t>keystone</a:t>
            </a:r>
            <a:r>
              <a:rPr lang="zh-CN" altLang="zh-CN" sz="1800" dirty="0" smtClean="0"/>
              <a:t>进行访问的人或程序。它归属于一个或多个</a:t>
            </a:r>
            <a:r>
              <a:rPr lang="zh-CN" altLang="en-US" sz="1800" dirty="0" smtClean="0"/>
              <a:t>租户，</a:t>
            </a:r>
            <a:r>
              <a:rPr lang="zh-CN" altLang="zh-CN" sz="1800" dirty="0" smtClean="0"/>
              <a:t>并且在每个</a:t>
            </a:r>
            <a:r>
              <a:rPr lang="zh-CN" altLang="en-US" sz="1800" dirty="0" smtClean="0"/>
              <a:t>租户</a:t>
            </a:r>
            <a:r>
              <a:rPr lang="zh-CN" altLang="zh-CN" sz="1800" dirty="0" smtClean="0"/>
              <a:t>中充当一个角色。</a:t>
            </a:r>
            <a:endParaRPr lang="en-US" altLang="zh-CN" sz="1800" dirty="0" smtClean="0"/>
          </a:p>
          <a:p>
            <a:r>
              <a:rPr lang="en-US" altLang="zh-CN" sz="1800" b="1" dirty="0" smtClean="0"/>
              <a:t>Tenant</a:t>
            </a:r>
            <a:r>
              <a:rPr lang="zh-CN" altLang="en-US" sz="1800" dirty="0" smtClean="0"/>
              <a:t>：</a:t>
            </a:r>
            <a:r>
              <a:rPr lang="zh-CN" altLang="zh-CN" sz="1800" dirty="0" smtClean="0"/>
              <a:t>即租户，又称为</a:t>
            </a:r>
            <a:r>
              <a:rPr lang="en-US" altLang="zh-CN" sz="1800" dirty="0" smtClean="0"/>
              <a:t>project</a:t>
            </a:r>
            <a:r>
              <a:rPr lang="zh-CN" altLang="en-US" sz="1800" dirty="0" smtClean="0"/>
              <a:t>，</a:t>
            </a:r>
            <a:r>
              <a:rPr lang="zh-CN" altLang="zh-CN" sz="1800" dirty="0" smtClean="0"/>
              <a:t>它是各个服务中的一些可以访问的资源集合。</a:t>
            </a:r>
            <a:r>
              <a:rPr lang="zh-CN" altLang="en-US" sz="1800" dirty="0" smtClean="0"/>
              <a:t>用户</a:t>
            </a:r>
            <a:r>
              <a:rPr lang="zh-CN" altLang="zh-CN" sz="1800" dirty="0" smtClean="0"/>
              <a:t>默认的总是绑定到某些</a:t>
            </a:r>
            <a:r>
              <a:rPr lang="en-US" altLang="zh-CN" sz="1800" dirty="0" smtClean="0"/>
              <a:t>tenant</a:t>
            </a:r>
            <a:r>
              <a:rPr lang="zh-CN" altLang="zh-CN" sz="1800" dirty="0" smtClean="0"/>
              <a:t>上。</a:t>
            </a:r>
            <a:endParaRPr lang="en-US" altLang="zh-CN" sz="1800" dirty="0" smtClean="0"/>
          </a:p>
          <a:p>
            <a:r>
              <a:rPr lang="en-US" altLang="zh-CN" sz="1800" b="1" dirty="0" smtClean="0"/>
              <a:t>Role</a:t>
            </a:r>
            <a:r>
              <a:rPr lang="zh-CN" altLang="en-US" sz="1800" dirty="0" smtClean="0"/>
              <a:t>：</a:t>
            </a:r>
            <a:r>
              <a:rPr lang="zh-CN" altLang="zh-CN" sz="1800" dirty="0" smtClean="0"/>
              <a:t>即角色</a:t>
            </a:r>
            <a:r>
              <a:rPr lang="zh-CN" altLang="en-US" sz="1800" dirty="0" smtClean="0"/>
              <a:t>，</a:t>
            </a:r>
            <a:r>
              <a:rPr lang="zh-CN" altLang="zh-CN" sz="1800" dirty="0" smtClean="0"/>
              <a:t>代表一组用户可以访问的资源权限，</a:t>
            </a:r>
            <a:r>
              <a:rPr lang="zh-CN" altLang="en-US" sz="1800" dirty="0" smtClean="0"/>
              <a:t>用户</a:t>
            </a:r>
            <a:r>
              <a:rPr lang="zh-CN" altLang="zh-CN" sz="1800" dirty="0" smtClean="0"/>
              <a:t>可以被添加到任意一个全局的或租户内的角色中。</a:t>
            </a:r>
            <a:endParaRPr lang="en-US" altLang="zh-CN" sz="1800" dirty="0" smtClean="0"/>
          </a:p>
          <a:p>
            <a:r>
              <a:rPr lang="en-US" altLang="zh-CN" sz="1800" b="1" dirty="0" smtClean="0"/>
              <a:t>Service</a:t>
            </a:r>
            <a:r>
              <a:rPr lang="zh-CN" altLang="en-US" sz="1800" dirty="0" smtClean="0"/>
              <a:t>：</a:t>
            </a:r>
            <a:r>
              <a:rPr lang="zh-CN" altLang="zh-CN" sz="1800" dirty="0" smtClean="0"/>
              <a:t>即服务，如</a:t>
            </a:r>
            <a:r>
              <a:rPr lang="en-US" altLang="zh-CN" sz="1800" dirty="0" smtClean="0"/>
              <a:t>Nova</a:t>
            </a:r>
            <a:r>
              <a:rPr lang="zh-CN" altLang="zh-CN" sz="1800" dirty="0" smtClean="0"/>
              <a:t>、</a:t>
            </a:r>
            <a:r>
              <a:rPr lang="en-US" altLang="zh-CN" sz="1800" dirty="0" smtClean="0"/>
              <a:t>Glance</a:t>
            </a:r>
            <a:r>
              <a:rPr lang="zh-CN" altLang="zh-CN" sz="1800" dirty="0" smtClean="0"/>
              <a:t>、</a:t>
            </a:r>
            <a:r>
              <a:rPr lang="en-US" altLang="zh-CN" sz="1800" dirty="0" smtClean="0"/>
              <a:t>Cinder</a:t>
            </a:r>
            <a:r>
              <a:rPr lang="zh-CN" altLang="en-US" sz="1800" dirty="0" smtClean="0"/>
              <a:t>等</a:t>
            </a:r>
            <a:r>
              <a:rPr lang="zh-CN" altLang="zh-CN" sz="1800" dirty="0" smtClean="0"/>
              <a:t>。一个服务可以确认当前用户是否具有访问其资源的权限。</a:t>
            </a:r>
            <a:endParaRPr lang="en-US" altLang="zh-CN" sz="1800" dirty="0" smtClean="0"/>
          </a:p>
          <a:p>
            <a:r>
              <a:rPr lang="en-US" altLang="zh-CN" sz="1800" b="1" dirty="0" smtClean="0"/>
              <a:t>Endpoint</a:t>
            </a:r>
            <a:r>
              <a:rPr lang="zh-CN" altLang="en-US" sz="1800" dirty="0" smtClean="0"/>
              <a:t>：即</a:t>
            </a:r>
            <a:r>
              <a:rPr lang="zh-CN" altLang="zh-CN" sz="1800" dirty="0" smtClean="0"/>
              <a:t>端点，我们可以理解它是一个服务暴露出来的访问点，如果需要访问一个服务，则必须知道他的</a:t>
            </a:r>
            <a:r>
              <a:rPr lang="en-US" altLang="zh-CN" sz="1800" dirty="0" smtClean="0"/>
              <a:t>endpoint</a:t>
            </a:r>
            <a:r>
              <a:rPr lang="zh-CN" altLang="zh-CN" sz="1800" dirty="0" smtClean="0"/>
              <a:t>。</a:t>
            </a:r>
            <a:endParaRPr lang="en-US" altLang="zh-CN" sz="1800" dirty="0" smtClean="0"/>
          </a:p>
          <a:p>
            <a:r>
              <a:rPr lang="en-US" altLang="zh-CN" sz="1800" b="1" dirty="0" smtClean="0"/>
              <a:t>Token</a:t>
            </a:r>
            <a:r>
              <a:rPr lang="zh-CN" altLang="en-US" sz="1800" dirty="0" smtClean="0"/>
              <a:t>：</a:t>
            </a:r>
            <a:r>
              <a:rPr lang="zh-CN" altLang="zh-CN" sz="1800" dirty="0" smtClean="0"/>
              <a:t>即是信物、令牌，用户通过用户名和密码获取在某个租户下的</a:t>
            </a:r>
            <a:r>
              <a:rPr lang="en-US" altLang="zh-CN" sz="1800" dirty="0" smtClean="0"/>
              <a:t>token</a:t>
            </a:r>
            <a:r>
              <a:rPr lang="zh-CN" altLang="zh-CN" sz="1800" dirty="0" smtClean="0"/>
              <a:t>，通过</a:t>
            </a:r>
            <a:r>
              <a:rPr lang="en-US" altLang="zh-CN" sz="1800" dirty="0" smtClean="0"/>
              <a:t>token</a:t>
            </a:r>
            <a:r>
              <a:rPr lang="zh-CN" altLang="zh-CN" sz="1800" dirty="0" smtClean="0"/>
              <a:t>，可以实现单点登录。</a:t>
            </a:r>
            <a:endParaRPr lang="en-US" altLang="zh-CN" sz="1800" dirty="0" smtClean="0"/>
          </a:p>
          <a:p>
            <a:r>
              <a:rPr lang="en-US" altLang="zh-CN" sz="1800" b="1" dirty="0" smtClean="0"/>
              <a:t>Policy</a:t>
            </a:r>
            <a:r>
              <a:rPr lang="zh-CN" altLang="en-US" sz="1800" dirty="0" smtClean="0"/>
              <a:t>：</a:t>
            </a:r>
            <a:r>
              <a:rPr lang="zh-CN" altLang="zh-CN" sz="1800" dirty="0" smtClean="0"/>
              <a:t>即是策略，用来描述用户或某个角色具有什么权限。可以根据实际需要自定义规则策略，从而控制用户的操作权限</a:t>
            </a:r>
            <a:r>
              <a:rPr lang="zh-CN" altLang="en-US" sz="1800" dirty="0" smtClean="0"/>
              <a:t>。我们</a:t>
            </a:r>
            <a:r>
              <a:rPr lang="zh-CN" altLang="zh-CN" sz="1800" dirty="0" smtClean="0"/>
              <a:t>通常使用</a:t>
            </a:r>
            <a:r>
              <a:rPr lang="en-US" altLang="zh-CN" sz="1800" dirty="0" err="1" smtClean="0"/>
              <a:t>json</a:t>
            </a:r>
            <a:r>
              <a:rPr lang="zh-CN" altLang="zh-CN" sz="1800" dirty="0" smtClean="0"/>
              <a:t>文件来描述权限规则，各组件都有各自的</a:t>
            </a:r>
            <a:r>
              <a:rPr lang="en-US" altLang="zh-CN" sz="1800" dirty="0" err="1" smtClean="0"/>
              <a:t>json</a:t>
            </a:r>
            <a:r>
              <a:rPr lang="zh-CN" altLang="zh-CN" sz="1800" dirty="0" smtClean="0"/>
              <a:t>文件，从而由各组件自行进行权限管理。</a:t>
            </a:r>
            <a:endParaRPr lang="en-US" altLang="zh-CN" sz="1800" dirty="0" smtClean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Keystone</a:t>
            </a:r>
            <a:r>
              <a:rPr lang="zh-CN" altLang="en-US" dirty="0" smtClean="0"/>
              <a:t>逻辑架构 </a:t>
            </a:r>
            <a:endParaRPr lang="zh-CN" altLang="en-US" dirty="0"/>
          </a:p>
        </p:txBody>
      </p:sp>
      <p:graphicFrame>
        <p:nvGraphicFramePr>
          <p:cNvPr id="37890" name="Object 2"/>
          <p:cNvGraphicFramePr>
            <a:graphicFrameLocks noChangeAspect="1"/>
          </p:cNvGraphicFramePr>
          <p:nvPr/>
        </p:nvGraphicFramePr>
        <p:xfrm>
          <a:off x="1187451" y="573881"/>
          <a:ext cx="6594475" cy="3267075"/>
        </p:xfrm>
        <a:graphic>
          <a:graphicData uri="http://schemas.openxmlformats.org/presentationml/2006/ole">
            <p:oleObj spid="_x0000_s26626" name="Visio" r:id="rId3" imgW="5832729" imgH="3859530" progId="">
              <p:embed/>
            </p:oleObj>
          </a:graphicData>
        </a:graphic>
      </p:graphicFrame>
      <p:sp>
        <p:nvSpPr>
          <p:cNvPr id="4" name="内容占位符 2"/>
          <p:cNvSpPr txBox="1">
            <a:spLocks/>
          </p:cNvSpPr>
          <p:nvPr/>
        </p:nvSpPr>
        <p:spPr>
          <a:xfrm>
            <a:off x="525490" y="3975907"/>
            <a:ext cx="8161313" cy="5400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/>
                <a:cs typeface="+mn-cs"/>
              </a:rPr>
              <a:t>keystone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/>
                <a:cs typeface="+mn-cs"/>
              </a:rPr>
              <a:t>支持的存储后端有：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/>
                <a:cs typeface="+mn-cs"/>
              </a:rPr>
              <a:t>KVS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/>
                <a:cs typeface="+mn-cs"/>
              </a:rPr>
              <a:t>，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/>
                <a:cs typeface="+mn-cs"/>
              </a:rPr>
              <a:t>SQL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/>
                <a:cs typeface="+mn-cs"/>
              </a:rPr>
              <a:t>，</a:t>
            </a:r>
            <a:r>
              <a:rPr kumimoji="0" lang="en-US" altLang="zh-CN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/>
                <a:cs typeface="+mn-cs"/>
              </a:rPr>
              <a:t>Memcached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/>
                <a:cs typeface="+mn-cs"/>
              </a:rPr>
              <a:t>和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/>
                <a:cs typeface="+mn-cs"/>
              </a:rPr>
              <a:t>LDAP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/>
                <a:cs typeface="+mn-cs"/>
              </a:rPr>
              <a:t>。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/>
              <a:cs typeface="+mn-cs"/>
            </a:endParaRP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/>
                <a:cs typeface="+mn-cs"/>
              </a:rPr>
              <a:t>支持的认证方式有：本地认证、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/>
                <a:cs typeface="+mn-cs"/>
              </a:rPr>
              <a:t>token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/>
                <a:cs typeface="+mn-cs"/>
              </a:rPr>
              <a:t>认证和外部第三方认证。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/>
              <a:cs typeface="+mn-c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/>
        </p:nvSpPr>
        <p:spPr bwMode="black">
          <a:xfrm>
            <a:off x="623779" y="992595"/>
            <a:ext cx="7536766" cy="3405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3247" tIns="41622" rIns="83247" bIns="41622">
            <a:spAutoFit/>
          </a:bodyPr>
          <a:lstStyle/>
          <a:p>
            <a:pPr marL="36000" indent="-36000">
              <a:lnSpc>
                <a:spcPts val="2000"/>
              </a:lnSpc>
              <a:buFont typeface="Wingdings" pitchFamily="2" charset="2"/>
              <a:buChar char="l"/>
            </a:pPr>
            <a:r>
              <a:rPr lang="en-US" altLang="zh-CN" dirty="0" smtClean="0">
                <a:latin typeface="+mn-ea"/>
              </a:rPr>
              <a:t> </a:t>
            </a:r>
            <a:r>
              <a:rPr lang="zh-CN" altLang="en-US" dirty="0" smtClean="0">
                <a:latin typeface="+mn-ea"/>
              </a:rPr>
              <a:t>关键流程</a:t>
            </a:r>
            <a:r>
              <a:rPr lang="en-US" altLang="zh-CN" dirty="0" smtClean="0">
                <a:latin typeface="+mn-ea"/>
              </a:rPr>
              <a:t>—</a:t>
            </a:r>
            <a:r>
              <a:rPr lang="zh-CN" altLang="en-US" dirty="0" smtClean="0">
                <a:latin typeface="+mn-ea"/>
              </a:rPr>
              <a:t>认证流程</a:t>
            </a:r>
            <a:endParaRPr lang="en-US" altLang="zh-CN" dirty="0" smtClean="0">
              <a:latin typeface="+mn-ea"/>
            </a:endParaRPr>
          </a:p>
        </p:txBody>
      </p:sp>
      <p:sp>
        <p:nvSpPr>
          <p:cNvPr id="27" name="标题 5"/>
          <p:cNvSpPr txBox="1">
            <a:spLocks/>
          </p:cNvSpPr>
          <p:nvPr/>
        </p:nvSpPr>
        <p:spPr>
          <a:xfrm>
            <a:off x="525486" y="339724"/>
            <a:ext cx="8145032" cy="660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8FD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OpenStack-Keystone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8FD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469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图片 5" descr="http://docs.openstack.org/admin-guide-cloud/content/figures/4/figures/SCH_5002_V00_NUAC-Keystone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8300" y="1333132"/>
            <a:ext cx="4383740" cy="326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Content Placeholder 2"/>
          <p:cNvSpPr>
            <a:spLocks noGrp="1" noChangeArrowheads="1"/>
          </p:cNvSpPr>
          <p:nvPr>
            <p:ph idx="4294967295"/>
          </p:nvPr>
        </p:nvSpPr>
        <p:spPr>
          <a:xfrm>
            <a:off x="2222500" y="1179513"/>
            <a:ext cx="6921500" cy="3044825"/>
          </a:xfrm>
          <a:ln/>
        </p:spPr>
        <p:txBody>
          <a:bodyPr/>
          <a:lstStyle/>
          <a:p>
            <a:pPr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sz="1800" dirty="0" smtClean="0">
                <a:solidFill>
                  <a:schemeClr val="bg2"/>
                </a:solidFill>
                <a:latin typeface="微软雅黑" pitchFamily="34" charset="-122"/>
              </a:rPr>
              <a:t>综述</a:t>
            </a:r>
            <a:endParaRPr lang="en-US" altLang="zh-CN" sz="1800" dirty="0" smtClean="0">
              <a:solidFill>
                <a:schemeClr val="bg2"/>
              </a:solidFill>
              <a:latin typeface="微软雅黑" pitchFamily="34" charset="-122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sz="1800" dirty="0" smtClean="0">
                <a:solidFill>
                  <a:schemeClr val="bg2"/>
                </a:solidFill>
                <a:latin typeface="微软雅黑" pitchFamily="34" charset="-122"/>
              </a:rPr>
              <a:t>认证</a:t>
            </a:r>
            <a:endParaRPr lang="en-US" altLang="zh-CN" sz="1800" dirty="0" smtClean="0">
              <a:solidFill>
                <a:schemeClr val="bg2"/>
              </a:solidFill>
              <a:latin typeface="微软雅黑" pitchFamily="34" charset="-122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sz="1800" dirty="0" smtClean="0">
                <a:solidFill>
                  <a:srgbClr val="FF0000"/>
                </a:solidFill>
                <a:latin typeface="微软雅黑" pitchFamily="34" charset="-122"/>
              </a:rPr>
              <a:t>计算</a:t>
            </a:r>
            <a:endParaRPr lang="en-US" altLang="zh-CN" sz="1800" dirty="0" smtClean="0">
              <a:solidFill>
                <a:srgbClr val="FF0000"/>
              </a:solidFill>
              <a:latin typeface="微软雅黑" pitchFamily="34" charset="-122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sz="1800" dirty="0" smtClean="0">
                <a:solidFill>
                  <a:srgbClr val="404040"/>
                </a:solidFill>
                <a:latin typeface="微软雅黑" pitchFamily="34" charset="-122"/>
              </a:rPr>
              <a:t>存储</a:t>
            </a:r>
            <a:endParaRPr lang="en-US" altLang="zh-CN" sz="1800" dirty="0" smtClean="0">
              <a:solidFill>
                <a:srgbClr val="404040"/>
              </a:solidFill>
              <a:latin typeface="微软雅黑" pitchFamily="34" charset="-122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sz="1800" dirty="0" smtClean="0">
                <a:solidFill>
                  <a:srgbClr val="404040"/>
                </a:solidFill>
                <a:latin typeface="微软雅黑" pitchFamily="34" charset="-122"/>
              </a:rPr>
              <a:t>网络</a:t>
            </a:r>
            <a:endParaRPr lang="en-US" altLang="zh-CN" sz="1800" dirty="0" smtClean="0">
              <a:solidFill>
                <a:srgbClr val="404040"/>
              </a:solidFill>
              <a:latin typeface="微软雅黑" pitchFamily="34" charset="-122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sz="1800" dirty="0" smtClean="0">
                <a:solidFill>
                  <a:srgbClr val="404040"/>
                </a:solidFill>
                <a:latin typeface="微软雅黑" pitchFamily="34" charset="-122"/>
              </a:rPr>
              <a:t>其他</a:t>
            </a:r>
            <a:endParaRPr lang="zh-CN" sz="1800" dirty="0">
              <a:solidFill>
                <a:srgbClr val="404040"/>
              </a:solidFill>
              <a:latin typeface="微软雅黑" pitchFamily="34" charset="-122"/>
            </a:endParaRPr>
          </a:p>
        </p:txBody>
      </p:sp>
      <p:sp>
        <p:nvSpPr>
          <p:cNvPr id="10243" name="Title 3"/>
          <p:cNvSpPr>
            <a:spLocks noGrp="1"/>
          </p:cNvSpPr>
          <p:nvPr>
            <p:ph type="ctrTitle" idx="4294967295"/>
          </p:nvPr>
        </p:nvSpPr>
        <p:spPr>
          <a:xfrm>
            <a:off x="2222500" y="414338"/>
            <a:ext cx="6921500" cy="719137"/>
          </a:xfrm>
        </p:spPr>
        <p:txBody>
          <a:bodyPr/>
          <a:lstStyle/>
          <a:p>
            <a:r>
              <a:rPr lang="zh-CN" dirty="0">
                <a:solidFill>
                  <a:srgbClr val="008FD4"/>
                </a:solidFill>
                <a:latin typeface="+mj-ea"/>
              </a:rPr>
              <a:t>目录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计算虚拟化概述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2600" y="825500"/>
            <a:ext cx="8327618" cy="18161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kumimoji="1" lang="zh-CN" altLang="en-US" sz="16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536277" y="999891"/>
            <a:ext cx="4983992" cy="347318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zh-CN" sz="1600" dirty="0" smtClean="0">
                <a:latin typeface="+mn-ea"/>
              </a:rPr>
              <a:t>非虚拟化中，一般将</a:t>
            </a:r>
            <a:r>
              <a:rPr lang="en-US" altLang="zh-CN" sz="1600" dirty="0" smtClean="0">
                <a:latin typeface="+mn-ea"/>
              </a:rPr>
              <a:t>CPU</a:t>
            </a:r>
            <a:r>
              <a:rPr lang="zh-CN" altLang="zh-CN" sz="1600" dirty="0" smtClean="0">
                <a:latin typeface="+mn-ea"/>
              </a:rPr>
              <a:t>划分为四个</a:t>
            </a:r>
            <a:r>
              <a:rPr lang="en-US" altLang="zh-CN" sz="1600" dirty="0" smtClean="0">
                <a:latin typeface="+mn-ea"/>
              </a:rPr>
              <a:t>Ring</a:t>
            </a:r>
            <a:r>
              <a:rPr lang="zh-CN" altLang="zh-CN" sz="1600" dirty="0" smtClean="0">
                <a:latin typeface="+mn-ea"/>
              </a:rPr>
              <a:t>，</a:t>
            </a:r>
            <a:r>
              <a:rPr lang="en-US" altLang="zh-CN" sz="1600" dirty="0" smtClean="0">
                <a:latin typeface="+mn-ea"/>
              </a:rPr>
              <a:t>Kernel Mode</a:t>
            </a:r>
            <a:r>
              <a:rPr lang="zh-CN" altLang="zh-CN" sz="1600" dirty="0" smtClean="0">
                <a:latin typeface="+mn-ea"/>
              </a:rPr>
              <a:t>跑在</a:t>
            </a:r>
            <a:r>
              <a:rPr lang="en-US" altLang="zh-CN" sz="1600" dirty="0" smtClean="0">
                <a:latin typeface="+mn-ea"/>
              </a:rPr>
              <a:t>Ring 0</a:t>
            </a:r>
            <a:r>
              <a:rPr lang="zh-CN" altLang="zh-CN" sz="1600" dirty="0" smtClean="0">
                <a:latin typeface="+mn-ea"/>
              </a:rPr>
              <a:t>上，</a:t>
            </a:r>
            <a:r>
              <a:rPr lang="en-US" altLang="zh-CN" sz="1600" dirty="0" smtClean="0">
                <a:latin typeface="+mn-ea"/>
              </a:rPr>
              <a:t>User Mode</a:t>
            </a:r>
            <a:r>
              <a:rPr lang="zh-CN" altLang="zh-CN" sz="1600" dirty="0" smtClean="0">
                <a:latin typeface="+mn-ea"/>
              </a:rPr>
              <a:t>跑在</a:t>
            </a:r>
            <a:r>
              <a:rPr lang="en-US" altLang="zh-CN" sz="1600" dirty="0" smtClean="0">
                <a:latin typeface="+mn-ea"/>
              </a:rPr>
              <a:t>Ring 3</a:t>
            </a:r>
            <a:r>
              <a:rPr lang="zh-CN" altLang="zh-CN" sz="1600" dirty="0" smtClean="0">
                <a:latin typeface="+mn-ea"/>
              </a:rPr>
              <a:t>上</a:t>
            </a:r>
            <a:r>
              <a:rPr lang="zh-CN" altLang="en-US" sz="1600" dirty="0" smtClean="0">
                <a:latin typeface="+mn-ea"/>
              </a:rPr>
              <a:t>。</a:t>
            </a:r>
            <a:endParaRPr lang="en-US" altLang="zh-CN" sz="1600" dirty="0" smtClean="0">
              <a:latin typeface="+mn-ea"/>
            </a:endParaRPr>
          </a:p>
          <a:p>
            <a:pPr>
              <a:buFont typeface="Wingdings" pitchFamily="2" charset="2"/>
              <a:buChar char="l"/>
            </a:pPr>
            <a:endParaRPr lang="en-US" altLang="zh-CN" sz="1600" dirty="0" smtClean="0">
              <a:latin typeface="+mn-ea"/>
            </a:endParaRPr>
          </a:p>
          <a:p>
            <a:pPr>
              <a:buFont typeface="Wingdings" pitchFamily="2" charset="2"/>
              <a:buChar char="l"/>
            </a:pPr>
            <a:r>
              <a:rPr lang="zh-CN" altLang="zh-CN" sz="1600" dirty="0" smtClean="0">
                <a:latin typeface="+mn-ea"/>
              </a:rPr>
              <a:t>在虚拟化中，在</a:t>
            </a:r>
            <a:r>
              <a:rPr lang="en-US" altLang="zh-CN" sz="1600" dirty="0" smtClean="0">
                <a:latin typeface="+mn-ea"/>
              </a:rPr>
              <a:t>Guest OS</a:t>
            </a:r>
            <a:r>
              <a:rPr lang="zh-CN" altLang="zh-CN" sz="1600" dirty="0" smtClean="0">
                <a:latin typeface="+mn-ea"/>
              </a:rPr>
              <a:t>和</a:t>
            </a:r>
            <a:r>
              <a:rPr lang="en-US" altLang="zh-CN" sz="1600" dirty="0" smtClean="0">
                <a:latin typeface="+mn-ea"/>
              </a:rPr>
              <a:t>Host OS</a:t>
            </a:r>
            <a:r>
              <a:rPr lang="zh-CN" altLang="zh-CN" sz="1600" dirty="0" smtClean="0">
                <a:latin typeface="+mn-ea"/>
              </a:rPr>
              <a:t>中间增加了一层</a:t>
            </a:r>
            <a:r>
              <a:rPr lang="en-US" altLang="zh-CN" sz="1600" dirty="0" smtClean="0">
                <a:latin typeface="+mn-ea"/>
              </a:rPr>
              <a:t>Hypervisor</a:t>
            </a:r>
            <a:r>
              <a:rPr lang="zh-CN" altLang="en-US" sz="1600" dirty="0" smtClean="0">
                <a:latin typeface="+mn-ea"/>
              </a:rPr>
              <a:t>。</a:t>
            </a:r>
            <a:r>
              <a:rPr lang="zh-CN" altLang="zh-CN" sz="1600" dirty="0" smtClean="0">
                <a:latin typeface="+mn-ea"/>
              </a:rPr>
              <a:t>对</a:t>
            </a:r>
            <a:r>
              <a:rPr lang="en-US" altLang="zh-CN" sz="1600" dirty="0" smtClean="0">
                <a:latin typeface="+mn-ea"/>
              </a:rPr>
              <a:t>Host OS</a:t>
            </a:r>
            <a:r>
              <a:rPr lang="zh-CN" altLang="zh-CN" sz="1600" dirty="0" smtClean="0">
                <a:latin typeface="+mn-ea"/>
              </a:rPr>
              <a:t>来说，</a:t>
            </a:r>
            <a:r>
              <a:rPr lang="en-US" altLang="zh-CN" sz="1600" dirty="0" smtClean="0">
                <a:latin typeface="+mn-ea"/>
              </a:rPr>
              <a:t>Hypervisor</a:t>
            </a:r>
            <a:r>
              <a:rPr lang="zh-CN" altLang="zh-CN" sz="1600" dirty="0" smtClean="0">
                <a:latin typeface="+mn-ea"/>
              </a:rPr>
              <a:t>就像它的应用程序。对</a:t>
            </a:r>
            <a:r>
              <a:rPr lang="en-US" altLang="zh-CN" sz="1600" dirty="0" smtClean="0">
                <a:latin typeface="+mn-ea"/>
              </a:rPr>
              <a:t>Guest OS</a:t>
            </a:r>
            <a:r>
              <a:rPr lang="zh-CN" altLang="zh-CN" sz="1600" dirty="0" smtClean="0">
                <a:latin typeface="+mn-ea"/>
              </a:rPr>
              <a:t>来说，</a:t>
            </a:r>
            <a:r>
              <a:rPr lang="en-US" altLang="zh-CN" sz="1600" dirty="0" smtClean="0">
                <a:latin typeface="+mn-ea"/>
              </a:rPr>
              <a:t>Hypervisor</a:t>
            </a:r>
            <a:r>
              <a:rPr lang="zh-CN" altLang="zh-CN" sz="1600" dirty="0" smtClean="0">
                <a:latin typeface="+mn-ea"/>
              </a:rPr>
              <a:t>就像自己所运行的硬件设施</a:t>
            </a:r>
            <a:r>
              <a:rPr lang="zh-CN" altLang="en-US" sz="1600" dirty="0" smtClean="0">
                <a:latin typeface="+mn-ea"/>
              </a:rPr>
              <a:t>。</a:t>
            </a:r>
            <a:r>
              <a:rPr lang="en-US" altLang="zh-CN" sz="1600" dirty="0" smtClean="0">
                <a:latin typeface="+mn-ea"/>
              </a:rPr>
              <a:t>Hypervisor</a:t>
            </a:r>
            <a:r>
              <a:rPr lang="zh-CN" altLang="zh-CN" sz="1600" dirty="0" smtClean="0">
                <a:latin typeface="+mn-ea"/>
              </a:rPr>
              <a:t>协调着这些“硬件资源”的访问，以及各个虚拟机之间的</a:t>
            </a:r>
            <a:r>
              <a:rPr lang="zh-CN" altLang="en-US" sz="1600" dirty="0" smtClean="0">
                <a:latin typeface="+mn-ea"/>
              </a:rPr>
              <a:t>隔离</a:t>
            </a:r>
            <a:r>
              <a:rPr lang="zh-CN" altLang="zh-CN" sz="1600" dirty="0" smtClean="0">
                <a:latin typeface="+mn-ea"/>
              </a:rPr>
              <a:t>。</a:t>
            </a:r>
            <a:endParaRPr lang="en-US" altLang="zh-CN" sz="1600" dirty="0" smtClean="0">
              <a:latin typeface="+mn-ea"/>
            </a:endParaRPr>
          </a:p>
          <a:p>
            <a:pPr>
              <a:buFont typeface="Wingdings" pitchFamily="2" charset="2"/>
              <a:buChar char="l"/>
            </a:pPr>
            <a:endParaRPr lang="en-US" altLang="zh-CN" sz="1600" dirty="0" smtClean="0">
              <a:latin typeface="+mn-ea"/>
            </a:endParaRPr>
          </a:p>
          <a:p>
            <a:pPr>
              <a:buFont typeface="Wingdings" pitchFamily="2" charset="2"/>
              <a:buChar char="l"/>
            </a:pPr>
            <a:r>
              <a:rPr lang="zh-CN" altLang="zh-CN" sz="1600" dirty="0" smtClean="0">
                <a:latin typeface="+mn-ea"/>
              </a:rPr>
              <a:t>虚拟化主要分为半虚拟化、全虚拟化、硬件辅助虚拟化和容器</a:t>
            </a:r>
            <a:r>
              <a:rPr lang="zh-CN" altLang="en-US" sz="1600" dirty="0" smtClean="0">
                <a:latin typeface="+mn-ea"/>
              </a:rPr>
              <a:t>几个大的类别</a:t>
            </a:r>
            <a:r>
              <a:rPr lang="zh-CN" altLang="zh-CN" sz="1600" dirty="0" smtClean="0">
                <a:latin typeface="+mn-ea"/>
              </a:rPr>
              <a:t>。</a:t>
            </a:r>
            <a:endParaRPr kumimoji="1" lang="zh-CN" altLang="en-US" sz="1600" dirty="0" smtClean="0">
              <a:latin typeface="+mn-ea"/>
            </a:endParaRPr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36661" y="175575"/>
            <a:ext cx="2476531" cy="2444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5609" y="2867095"/>
            <a:ext cx="2528817" cy="1604237"/>
          </a:xfrm>
          <a:prstGeom prst="rect">
            <a:avLst/>
          </a:prstGeom>
          <a:noFill/>
          <a:ln w="9525">
            <a:noFill/>
            <a:bevel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计算虚拟化技术分类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5486" y="999892"/>
            <a:ext cx="5096381" cy="332375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zh-CN" sz="1600" dirty="0" smtClean="0">
                <a:latin typeface="+mn-ea"/>
              </a:rPr>
              <a:t>半虚拟化中，</a:t>
            </a:r>
            <a:r>
              <a:rPr lang="en-US" altLang="zh-CN" sz="1600" dirty="0" smtClean="0">
                <a:latin typeface="+mn-ea"/>
              </a:rPr>
              <a:t>Hypervisor</a:t>
            </a:r>
            <a:r>
              <a:rPr lang="zh-CN" altLang="zh-CN" sz="1600" dirty="0" smtClean="0">
                <a:latin typeface="+mn-ea"/>
              </a:rPr>
              <a:t>运行在</a:t>
            </a:r>
            <a:r>
              <a:rPr lang="en-US" altLang="zh-CN" sz="1600" dirty="0" smtClean="0">
                <a:latin typeface="+mn-ea"/>
              </a:rPr>
              <a:t>Ring 0</a:t>
            </a:r>
            <a:r>
              <a:rPr lang="zh-CN" altLang="zh-CN" sz="1600" dirty="0" smtClean="0">
                <a:latin typeface="+mn-ea"/>
              </a:rPr>
              <a:t>，</a:t>
            </a:r>
            <a:r>
              <a:rPr lang="en-US" altLang="zh-CN" sz="1600" dirty="0" smtClean="0">
                <a:latin typeface="+mn-ea"/>
              </a:rPr>
              <a:t>Guest OS</a:t>
            </a:r>
            <a:r>
              <a:rPr lang="zh-CN" altLang="zh-CN" sz="1600" dirty="0" smtClean="0">
                <a:latin typeface="+mn-ea"/>
              </a:rPr>
              <a:t>不能直接运行在</a:t>
            </a:r>
            <a:r>
              <a:rPr lang="en-US" altLang="zh-CN" sz="1600" dirty="0" smtClean="0">
                <a:latin typeface="+mn-ea"/>
              </a:rPr>
              <a:t>Ring 0</a:t>
            </a:r>
            <a:r>
              <a:rPr lang="zh-CN" altLang="zh-CN" sz="1600" dirty="0" smtClean="0">
                <a:latin typeface="+mn-ea"/>
              </a:rPr>
              <a:t>，而是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</a:rPr>
              <a:t>需要对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</a:rPr>
              <a:t>Kernel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</a:rPr>
              <a:t>进行修改</a:t>
            </a:r>
            <a:r>
              <a:rPr lang="zh-CN" altLang="zh-CN" sz="1600" dirty="0" smtClean="0">
                <a:latin typeface="+mn-ea"/>
              </a:rPr>
              <a:t>，将运行在</a:t>
            </a:r>
            <a:r>
              <a:rPr lang="en-US" altLang="zh-CN" sz="1600" dirty="0" smtClean="0">
                <a:latin typeface="+mn-ea"/>
              </a:rPr>
              <a:t>Ring 0</a:t>
            </a:r>
            <a:r>
              <a:rPr lang="zh-CN" altLang="zh-CN" sz="1600" dirty="0" smtClean="0">
                <a:latin typeface="+mn-ea"/>
              </a:rPr>
              <a:t>上的指令转为调用</a:t>
            </a:r>
            <a:r>
              <a:rPr lang="en-US" altLang="zh-CN" sz="1600" dirty="0" smtClean="0">
                <a:latin typeface="+mn-ea"/>
              </a:rPr>
              <a:t>Hypervisor</a:t>
            </a:r>
            <a:r>
              <a:rPr lang="zh-CN" altLang="en-US" sz="1600" dirty="0" smtClean="0">
                <a:latin typeface="+mn-ea"/>
              </a:rPr>
              <a:t>，</a:t>
            </a:r>
            <a:r>
              <a:rPr lang="en-US" altLang="zh-CN" sz="1600" dirty="0" smtClean="0">
                <a:latin typeface="+mn-ea"/>
              </a:rPr>
              <a:t>Guest OS</a:t>
            </a:r>
            <a:r>
              <a:rPr lang="zh-CN" altLang="zh-CN" sz="1600" dirty="0" smtClean="0">
                <a:latin typeface="+mn-ea"/>
              </a:rPr>
              <a:t>上的</a:t>
            </a:r>
            <a:r>
              <a:rPr lang="en-US" altLang="zh-CN" sz="1600" dirty="0" smtClean="0">
                <a:latin typeface="+mn-ea"/>
              </a:rPr>
              <a:t>APP</a:t>
            </a:r>
            <a:r>
              <a:rPr lang="zh-CN" altLang="zh-CN" sz="1600" dirty="0" smtClean="0">
                <a:latin typeface="+mn-ea"/>
              </a:rPr>
              <a:t>运行在</a:t>
            </a:r>
            <a:r>
              <a:rPr lang="en-US" altLang="zh-CN" sz="1600" dirty="0" smtClean="0">
                <a:latin typeface="+mn-ea"/>
              </a:rPr>
              <a:t>Ring 3</a:t>
            </a:r>
            <a:r>
              <a:rPr lang="zh-CN" altLang="zh-CN" sz="1600" dirty="0" smtClean="0">
                <a:latin typeface="+mn-ea"/>
              </a:rPr>
              <a:t>。典型的是</a:t>
            </a:r>
            <a:r>
              <a:rPr lang="en-US" altLang="zh-CN" sz="1600" dirty="0" smtClean="0">
                <a:latin typeface="+mn-ea"/>
              </a:rPr>
              <a:t>XEN</a:t>
            </a:r>
            <a:r>
              <a:rPr lang="zh-CN" altLang="zh-CN" sz="1600" dirty="0" smtClean="0">
                <a:latin typeface="+mn-ea"/>
              </a:rPr>
              <a:t>，它一般有比较高的性能</a:t>
            </a:r>
            <a:r>
              <a:rPr lang="zh-CN" altLang="en-US" sz="1600" dirty="0" smtClean="0">
                <a:latin typeface="+mn-ea"/>
              </a:rPr>
              <a:t>，缺陷在用需要修改</a:t>
            </a:r>
            <a:r>
              <a:rPr lang="en-US" altLang="zh-CN" sz="1600" dirty="0" err="1" smtClean="0">
                <a:latin typeface="+mn-ea"/>
              </a:rPr>
              <a:t>GuestOS</a:t>
            </a:r>
            <a:r>
              <a:rPr lang="zh-CN" altLang="en-US" sz="1600" dirty="0" smtClean="0">
                <a:latin typeface="+mn-ea"/>
              </a:rPr>
              <a:t>的操作系统。</a:t>
            </a:r>
            <a:endParaRPr lang="en-US" altLang="zh-CN" sz="1600" dirty="0" smtClean="0">
              <a:latin typeface="+mn-ea"/>
            </a:endParaRPr>
          </a:p>
          <a:p>
            <a:pPr>
              <a:buFont typeface="Wingdings" pitchFamily="2" charset="2"/>
              <a:buChar char="l"/>
            </a:pPr>
            <a:endParaRPr lang="en-US" altLang="zh-CN" sz="1600" dirty="0" smtClean="0">
              <a:latin typeface="+mn-ea"/>
            </a:endParaRPr>
          </a:p>
          <a:p>
            <a:pPr>
              <a:buFont typeface="Wingdings" pitchFamily="2" charset="2"/>
              <a:buChar char="l"/>
            </a:pPr>
            <a:r>
              <a:rPr lang="zh-CN" altLang="en-US" sz="1600" dirty="0" smtClean="0">
                <a:latin typeface="+mn-ea"/>
              </a:rPr>
              <a:t>全虚拟</a:t>
            </a:r>
            <a:r>
              <a:rPr lang="zh-CN" altLang="zh-CN" sz="1600" dirty="0" smtClean="0">
                <a:latin typeface="+mn-ea"/>
              </a:rPr>
              <a:t>化</a:t>
            </a:r>
            <a:r>
              <a:rPr lang="zh-CN" altLang="en-US" sz="1600" dirty="0" smtClean="0">
                <a:latin typeface="+mn-ea"/>
              </a:rPr>
              <a:t>（非硬件辅助）</a:t>
            </a:r>
            <a:r>
              <a:rPr lang="zh-CN" altLang="zh-CN" sz="1600" dirty="0" smtClean="0">
                <a:latin typeface="+mn-ea"/>
              </a:rPr>
              <a:t>，</a:t>
            </a:r>
            <a:r>
              <a:rPr lang="en-US" altLang="zh-CN" sz="1600" dirty="0" smtClean="0">
                <a:latin typeface="+mn-ea"/>
              </a:rPr>
              <a:t>Hypervisor</a:t>
            </a:r>
            <a:r>
              <a:rPr lang="zh-CN" altLang="zh-CN" sz="1600" dirty="0" smtClean="0">
                <a:latin typeface="+mn-ea"/>
              </a:rPr>
              <a:t>运行在</a:t>
            </a:r>
            <a:r>
              <a:rPr lang="en-US" altLang="zh-CN" sz="1600" dirty="0" smtClean="0">
                <a:latin typeface="+mn-ea"/>
              </a:rPr>
              <a:t>Ring 0 </a:t>
            </a:r>
            <a:r>
              <a:rPr lang="zh-CN" altLang="zh-CN" sz="1600" dirty="0" smtClean="0">
                <a:latin typeface="+mn-ea"/>
              </a:rPr>
              <a:t>，</a:t>
            </a:r>
            <a:r>
              <a:rPr lang="en-US" altLang="zh-CN" sz="1600" dirty="0" smtClean="0">
                <a:latin typeface="+mn-ea"/>
              </a:rPr>
              <a:t>Hypervisor</a:t>
            </a:r>
            <a:r>
              <a:rPr lang="zh-CN" altLang="zh-CN" sz="1600" dirty="0" smtClean="0">
                <a:latin typeface="+mn-ea"/>
              </a:rPr>
              <a:t>对</a:t>
            </a:r>
            <a:r>
              <a:rPr lang="en-US" altLang="zh-CN" sz="1600" dirty="0" smtClean="0">
                <a:latin typeface="+mn-ea"/>
              </a:rPr>
              <a:t>Guest OS</a:t>
            </a:r>
            <a:r>
              <a:rPr lang="zh-CN" altLang="zh-CN" sz="1600" dirty="0" smtClean="0">
                <a:latin typeface="+mn-ea"/>
              </a:rPr>
              <a:t>提供</a:t>
            </a:r>
            <a:r>
              <a:rPr lang="en-US" altLang="zh-CN" sz="1600" dirty="0" smtClean="0">
                <a:latin typeface="+mn-ea"/>
              </a:rPr>
              <a:t>CPU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</a:rPr>
              <a:t>模拟</a:t>
            </a:r>
            <a:r>
              <a:rPr lang="zh-CN" altLang="zh-CN" sz="1600" dirty="0" smtClean="0">
                <a:latin typeface="+mn-ea"/>
              </a:rPr>
              <a:t>，由</a:t>
            </a:r>
            <a:r>
              <a:rPr lang="en-US" altLang="zh-CN" sz="1600" dirty="0" smtClean="0">
                <a:latin typeface="+mn-ea"/>
              </a:rPr>
              <a:t>Hypervisor</a:t>
            </a:r>
            <a:r>
              <a:rPr lang="zh-CN" altLang="zh-CN" sz="1600" dirty="0" smtClean="0">
                <a:latin typeface="+mn-ea"/>
              </a:rPr>
              <a:t>模拟一个</a:t>
            </a:r>
            <a:r>
              <a:rPr lang="en-US" altLang="zh-CN" sz="1600" dirty="0" smtClean="0">
                <a:latin typeface="+mn-ea"/>
              </a:rPr>
              <a:t>CPU</a:t>
            </a:r>
            <a:r>
              <a:rPr lang="zh-CN" altLang="zh-CN" sz="1600" dirty="0" smtClean="0">
                <a:latin typeface="+mn-ea"/>
              </a:rPr>
              <a:t>给</a:t>
            </a:r>
            <a:r>
              <a:rPr lang="en-US" altLang="zh-CN" sz="1600" dirty="0" smtClean="0">
                <a:latin typeface="+mn-ea"/>
              </a:rPr>
              <a:t>VM</a:t>
            </a:r>
            <a:r>
              <a:rPr lang="zh-CN" altLang="en-US" sz="1600" dirty="0" smtClean="0">
                <a:latin typeface="+mn-ea"/>
              </a:rPr>
              <a:t>。</a:t>
            </a:r>
            <a:r>
              <a:rPr lang="en-US" altLang="zh-CN" sz="1600" dirty="0" smtClean="0">
                <a:latin typeface="+mn-ea"/>
              </a:rPr>
              <a:t>Guest OS</a:t>
            </a:r>
            <a:r>
              <a:rPr lang="zh-CN" altLang="zh-CN" sz="1600" dirty="0" smtClean="0">
                <a:latin typeface="+mn-ea"/>
              </a:rPr>
              <a:t>不做修改，还是试图运行在</a:t>
            </a:r>
            <a:r>
              <a:rPr lang="en-US" altLang="zh-CN" sz="1600" dirty="0" smtClean="0">
                <a:latin typeface="+mn-ea"/>
              </a:rPr>
              <a:t>Ring 0</a:t>
            </a:r>
            <a:r>
              <a:rPr lang="zh-CN" altLang="zh-CN" sz="1600" dirty="0" smtClean="0">
                <a:latin typeface="+mn-ea"/>
              </a:rPr>
              <a:t>上，只不过是模拟</a:t>
            </a:r>
            <a:r>
              <a:rPr lang="en-US" altLang="zh-CN" sz="1600" dirty="0" smtClean="0">
                <a:latin typeface="+mn-ea"/>
              </a:rPr>
              <a:t>CPU</a:t>
            </a:r>
            <a:r>
              <a:rPr lang="zh-CN" altLang="zh-CN" sz="1600" dirty="0" smtClean="0">
                <a:latin typeface="+mn-ea"/>
              </a:rPr>
              <a:t>的</a:t>
            </a:r>
            <a:r>
              <a:rPr lang="en-US" altLang="zh-CN" sz="1600" dirty="0" smtClean="0">
                <a:latin typeface="+mn-ea"/>
              </a:rPr>
              <a:t>Ring 0</a:t>
            </a:r>
            <a:r>
              <a:rPr lang="zh-CN" altLang="zh-CN" sz="1600" dirty="0" smtClean="0">
                <a:latin typeface="+mn-ea"/>
              </a:rPr>
              <a:t>，</a:t>
            </a:r>
            <a:r>
              <a:rPr lang="en-US" altLang="zh-CN" sz="1600" dirty="0" smtClean="0">
                <a:latin typeface="+mn-ea"/>
              </a:rPr>
              <a:t>Hypervisor</a:t>
            </a:r>
            <a:r>
              <a:rPr lang="zh-CN" altLang="zh-CN" sz="1600" dirty="0" smtClean="0">
                <a:latin typeface="+mn-ea"/>
              </a:rPr>
              <a:t>对</a:t>
            </a:r>
            <a:r>
              <a:rPr lang="en-US" altLang="zh-CN" sz="1600" dirty="0" smtClean="0">
                <a:latin typeface="+mn-ea"/>
              </a:rPr>
              <a:t>Guest OS</a:t>
            </a:r>
            <a:r>
              <a:rPr lang="zh-CN" altLang="zh-CN" sz="1600" dirty="0" smtClean="0">
                <a:latin typeface="+mn-ea"/>
              </a:rPr>
              <a:t>的</a:t>
            </a:r>
            <a:r>
              <a:rPr lang="en-US" altLang="zh-CN" sz="1600" dirty="0" smtClean="0">
                <a:latin typeface="+mn-ea"/>
              </a:rPr>
              <a:t>Ring 0</a:t>
            </a:r>
            <a:r>
              <a:rPr lang="zh-CN" altLang="zh-CN" sz="1600" dirty="0" smtClean="0">
                <a:latin typeface="+mn-ea"/>
              </a:rPr>
              <a:t>上的指令进行转译，变成真实</a:t>
            </a:r>
            <a:r>
              <a:rPr lang="en-US" altLang="zh-CN" sz="1600" dirty="0" smtClean="0">
                <a:latin typeface="+mn-ea"/>
              </a:rPr>
              <a:t>CPU</a:t>
            </a:r>
            <a:r>
              <a:rPr lang="zh-CN" altLang="zh-CN" sz="1600" dirty="0" smtClean="0">
                <a:latin typeface="+mn-ea"/>
              </a:rPr>
              <a:t>的指令运行在</a:t>
            </a:r>
            <a:r>
              <a:rPr lang="en-US" altLang="zh-CN" sz="1600" dirty="0" smtClean="0">
                <a:latin typeface="+mn-ea"/>
              </a:rPr>
              <a:t>Ring 1</a:t>
            </a:r>
            <a:r>
              <a:rPr lang="zh-CN" altLang="en-US" sz="1600" dirty="0" smtClean="0">
                <a:latin typeface="+mn-ea"/>
              </a:rPr>
              <a:t>。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</a:rPr>
              <a:t>性能较低</a:t>
            </a:r>
            <a:r>
              <a:rPr lang="zh-CN" altLang="zh-CN" sz="1600" dirty="0" smtClean="0">
                <a:latin typeface="+mn-ea"/>
              </a:rPr>
              <a:t>，不建议采用。</a:t>
            </a:r>
            <a:endParaRPr lang="zh-CN" altLang="en-US" sz="1600" dirty="0" smtClean="0">
              <a:latin typeface="+mn-ea"/>
            </a:endParaRP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83977" y="291895"/>
            <a:ext cx="3055620" cy="1973580"/>
          </a:xfrm>
          <a:prstGeom prst="rect">
            <a:avLst/>
          </a:prstGeom>
          <a:noFill/>
          <a:ln w="9525">
            <a:noFill/>
            <a:bevel/>
            <a:headEnd/>
            <a:tailEnd/>
          </a:ln>
          <a:effectLst/>
        </p:spPr>
      </p:pic>
      <p:pic>
        <p:nvPicPr>
          <p:cNvPr id="2867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83977" y="2493249"/>
            <a:ext cx="3104275" cy="1975563"/>
          </a:xfrm>
          <a:prstGeom prst="rect">
            <a:avLst/>
          </a:prstGeom>
          <a:noFill/>
          <a:ln w="9525">
            <a:noFill/>
            <a:bevel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虚拟化技术分类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7088" y="920869"/>
            <a:ext cx="4306158" cy="362244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zh-CN" sz="1600" dirty="0" smtClean="0">
                <a:solidFill>
                  <a:srgbClr val="FF0000"/>
                </a:solidFill>
                <a:latin typeface="+mn-ea"/>
              </a:rPr>
              <a:t>硬件辅助</a:t>
            </a:r>
            <a:r>
              <a:rPr lang="zh-CN" altLang="zh-CN" sz="1600" dirty="0" smtClean="0">
                <a:latin typeface="+mn-ea"/>
              </a:rPr>
              <a:t>全虚拟化，</a:t>
            </a:r>
            <a:r>
              <a:rPr lang="en-US" altLang="zh-CN" sz="1600" dirty="0" smtClean="0">
                <a:latin typeface="+mn-ea"/>
              </a:rPr>
              <a:t>Intel VT</a:t>
            </a:r>
            <a:r>
              <a:rPr lang="zh-CN" altLang="en-US" sz="1600" dirty="0" smtClean="0">
                <a:latin typeface="+mn-ea"/>
              </a:rPr>
              <a:t>、</a:t>
            </a:r>
            <a:r>
              <a:rPr lang="en-US" altLang="zh-CN" sz="1600" dirty="0" smtClean="0">
                <a:latin typeface="+mn-ea"/>
              </a:rPr>
              <a:t>AMD-V</a:t>
            </a:r>
            <a:r>
              <a:rPr lang="zh-CN" altLang="zh-CN" sz="1600" dirty="0" smtClean="0">
                <a:latin typeface="+mn-ea"/>
              </a:rPr>
              <a:t>创建一个新的</a:t>
            </a:r>
            <a:r>
              <a:rPr lang="en-US" altLang="zh-CN" sz="1600" dirty="0" smtClean="0">
                <a:latin typeface="+mn-ea"/>
              </a:rPr>
              <a:t>Ring 1</a:t>
            </a:r>
            <a:r>
              <a:rPr lang="zh-CN" altLang="zh-CN" sz="1600" dirty="0" smtClean="0">
                <a:latin typeface="+mn-ea"/>
              </a:rPr>
              <a:t>单独给</a:t>
            </a:r>
            <a:r>
              <a:rPr lang="en-US" altLang="zh-CN" sz="1600" dirty="0" smtClean="0">
                <a:latin typeface="+mn-ea"/>
              </a:rPr>
              <a:t>Hypervisor</a:t>
            </a:r>
            <a:r>
              <a:rPr lang="zh-CN" altLang="zh-CN" sz="1600" dirty="0" smtClean="0">
                <a:latin typeface="+mn-ea"/>
              </a:rPr>
              <a:t>使用</a:t>
            </a:r>
            <a:r>
              <a:rPr lang="zh-CN" altLang="en-US" sz="1600" dirty="0" smtClean="0">
                <a:latin typeface="+mn-ea"/>
              </a:rPr>
              <a:t>，</a:t>
            </a:r>
            <a:r>
              <a:rPr lang="en-US" altLang="zh-CN" sz="1600" dirty="0" smtClean="0">
                <a:latin typeface="+mn-ea"/>
              </a:rPr>
              <a:t>Guest OS</a:t>
            </a:r>
            <a:r>
              <a:rPr lang="zh-CN" altLang="zh-CN" sz="1600" dirty="0" smtClean="0">
                <a:latin typeface="+mn-ea"/>
              </a:rPr>
              <a:t>可以直接使用</a:t>
            </a:r>
            <a:r>
              <a:rPr lang="en-US" altLang="zh-CN" sz="1600" dirty="0" smtClean="0">
                <a:latin typeface="+mn-ea"/>
              </a:rPr>
              <a:t>Ring 0</a:t>
            </a:r>
            <a:r>
              <a:rPr lang="zh-CN" altLang="zh-CN" sz="1600" dirty="0" smtClean="0">
                <a:latin typeface="+mn-ea"/>
              </a:rPr>
              <a:t>而无需修改。不需要改动</a:t>
            </a:r>
            <a:r>
              <a:rPr lang="en-US" altLang="zh-CN" sz="1600" dirty="0" smtClean="0">
                <a:latin typeface="+mn-ea"/>
              </a:rPr>
              <a:t>Guest OS</a:t>
            </a:r>
            <a:r>
              <a:rPr lang="zh-CN" altLang="zh-CN" sz="1600" dirty="0" smtClean="0">
                <a:latin typeface="+mn-ea"/>
              </a:rPr>
              <a:t>，同时也提供了较高的性能</a:t>
            </a:r>
            <a:r>
              <a:rPr lang="zh-CN" altLang="en-US" sz="1600" dirty="0" smtClean="0">
                <a:latin typeface="+mn-ea"/>
              </a:rPr>
              <a:t>。</a:t>
            </a:r>
            <a:r>
              <a:rPr lang="zh-CN" altLang="zh-CN" sz="1600" dirty="0" smtClean="0">
                <a:latin typeface="+mn-ea"/>
              </a:rPr>
              <a:t>最典型的代表为</a:t>
            </a:r>
            <a:r>
              <a:rPr lang="en-US" altLang="zh-CN" sz="1600" dirty="0" smtClean="0">
                <a:latin typeface="+mn-ea"/>
              </a:rPr>
              <a:t>KVM</a:t>
            </a:r>
            <a:r>
              <a:rPr lang="zh-CN" altLang="zh-CN" sz="1600" dirty="0" smtClean="0">
                <a:latin typeface="+mn-ea"/>
              </a:rPr>
              <a:t>。</a:t>
            </a:r>
            <a:endParaRPr lang="en-US" altLang="zh-CN" sz="1600" dirty="0" smtClean="0">
              <a:latin typeface="+mn-ea"/>
            </a:endParaRPr>
          </a:p>
          <a:p>
            <a:pPr>
              <a:buFont typeface="Wingdings" pitchFamily="2" charset="2"/>
              <a:buChar char="l"/>
            </a:pPr>
            <a:endParaRPr lang="en-US" altLang="zh-CN" sz="1600" dirty="0" smtClean="0">
              <a:latin typeface="+mn-ea"/>
            </a:endParaRPr>
          </a:p>
          <a:p>
            <a:pPr>
              <a:buFont typeface="Wingdings" pitchFamily="2" charset="2"/>
              <a:buChar char="l"/>
            </a:pPr>
            <a:r>
              <a:rPr lang="zh-CN" altLang="zh-CN" sz="1600" dirty="0" smtClean="0">
                <a:latin typeface="+mn-ea"/>
              </a:rPr>
              <a:t>容器技术虽然也认为是一种虚拟化技术，但它已没有</a:t>
            </a:r>
            <a:r>
              <a:rPr lang="en-US" altLang="zh-CN" sz="1600" dirty="0" smtClean="0">
                <a:latin typeface="+mn-ea"/>
              </a:rPr>
              <a:t>Hypervisor</a:t>
            </a:r>
            <a:r>
              <a:rPr lang="zh-CN" altLang="zh-CN" sz="1600" dirty="0" smtClean="0">
                <a:latin typeface="+mn-ea"/>
              </a:rPr>
              <a:t>的概念，取而代之的是容器管理器（或容器引擎），容器运行在</a:t>
            </a:r>
            <a:r>
              <a:rPr lang="en-US" altLang="zh-CN" sz="1600" dirty="0" smtClean="0">
                <a:latin typeface="+mn-ea"/>
              </a:rPr>
              <a:t>Ring 3</a:t>
            </a:r>
            <a:r>
              <a:rPr lang="zh-CN" altLang="en-US" sz="1600" dirty="0" smtClean="0">
                <a:latin typeface="+mn-ea"/>
              </a:rPr>
              <a:t>。</a:t>
            </a:r>
            <a:r>
              <a:rPr lang="zh-CN" altLang="zh-CN" sz="1600" dirty="0" smtClean="0">
                <a:latin typeface="+mn-ea"/>
              </a:rPr>
              <a:t>可以带来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</a:rPr>
              <a:t>更高的性能</a:t>
            </a:r>
            <a:r>
              <a:rPr lang="zh-CN" altLang="zh-CN" sz="1600" dirty="0" smtClean="0">
                <a:latin typeface="+mn-ea"/>
              </a:rPr>
              <a:t>，使用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</a:rPr>
              <a:t>更少的资源</a:t>
            </a:r>
            <a:r>
              <a:rPr lang="zh-CN" altLang="zh-CN" sz="1600" dirty="0" smtClean="0">
                <a:latin typeface="+mn-ea"/>
              </a:rPr>
              <a:t>，越来越受到主流操作系统和用户的亲赖，其中最典型的容器当属</a:t>
            </a:r>
            <a:r>
              <a:rPr lang="en-US" altLang="zh-CN" sz="1600" dirty="0" err="1" smtClean="0">
                <a:latin typeface="+mn-ea"/>
              </a:rPr>
              <a:t>Docker</a:t>
            </a:r>
            <a:r>
              <a:rPr lang="zh-CN" altLang="zh-CN" sz="1600" dirty="0" smtClean="0">
                <a:latin typeface="+mn-ea"/>
              </a:rPr>
              <a:t>。</a:t>
            </a:r>
            <a:r>
              <a:rPr lang="en-US" altLang="zh-CN" sz="1600" dirty="0" err="1" smtClean="0">
                <a:latin typeface="+mn-ea"/>
              </a:rPr>
              <a:t>GuestOS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只能是</a:t>
            </a:r>
            <a:r>
              <a:rPr lang="en-US" altLang="zh-CN" sz="1600" dirty="0" err="1" smtClean="0">
                <a:solidFill>
                  <a:srgbClr val="FF0000"/>
                </a:solidFill>
                <a:latin typeface="+mn-ea"/>
              </a:rPr>
              <a:t>linux</a:t>
            </a:r>
            <a:r>
              <a:rPr lang="zh-CN" altLang="en-US" sz="1600" dirty="0" smtClean="0">
                <a:latin typeface="+mn-ea"/>
              </a:rPr>
              <a:t>。</a:t>
            </a:r>
            <a:endParaRPr lang="en-US" altLang="zh-CN" sz="1600" dirty="0" smtClean="0">
              <a:latin typeface="+mn-ea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82510" y="143399"/>
            <a:ext cx="3139440" cy="1965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23569" y="2222034"/>
            <a:ext cx="1905000" cy="2400300"/>
          </a:xfrm>
          <a:prstGeom prst="rect">
            <a:avLst/>
          </a:prstGeom>
          <a:noFill/>
          <a:ln w="9525">
            <a:noFill/>
            <a:bevel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虚拟化的分层结构（</a:t>
            </a:r>
            <a:r>
              <a:rPr lang="en-US" altLang="zh-CN" dirty="0" smtClean="0"/>
              <a:t>KVM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14995" y="1063625"/>
            <a:ext cx="6428280" cy="3586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NOVA</a:t>
            </a:r>
            <a:r>
              <a:rPr lang="zh-CN" altLang="en-US" dirty="0" smtClean="0"/>
              <a:t>基本概念</a:t>
            </a:r>
            <a:r>
              <a:rPr lang="en-US" altLang="zh-CN" dirty="0" smtClean="0"/>
              <a:t>----flavor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826339"/>
            <a:ext cx="7888242" cy="3980792"/>
          </a:xfrm>
        </p:spPr>
        <p:txBody>
          <a:bodyPr/>
          <a:lstStyle/>
          <a:p>
            <a:pPr>
              <a:buFont typeface="Wingdings" pitchFamily="2" charset="2"/>
              <a:buChar char="u"/>
            </a:pPr>
            <a:r>
              <a:rPr lang="zh-CN" altLang="en-US" sz="2000" dirty="0" smtClean="0"/>
              <a:t>别名：虚拟机规格参数、虚拟机类型模板</a:t>
            </a:r>
            <a:endParaRPr lang="en-US" altLang="zh-CN" sz="2000" dirty="0" smtClean="0"/>
          </a:p>
          <a:p>
            <a:pPr>
              <a:buFont typeface="Wingdings" pitchFamily="2" charset="2"/>
              <a:buChar char="u"/>
            </a:pPr>
            <a:r>
              <a:rPr lang="zh-CN" altLang="en-US" sz="2000" dirty="0" smtClean="0"/>
              <a:t>部署虚拟机时选择目标主机的依据</a:t>
            </a:r>
            <a:endParaRPr lang="en-US" altLang="zh-CN" sz="2000" dirty="0" smtClean="0"/>
          </a:p>
          <a:p>
            <a:pPr>
              <a:buFont typeface="Wingdings" pitchFamily="2" charset="2"/>
              <a:buChar char="u"/>
            </a:pPr>
            <a:r>
              <a:rPr lang="zh-CN" altLang="en-US" sz="2000" dirty="0" smtClean="0"/>
              <a:t>主要信息包括：</a:t>
            </a:r>
            <a:endParaRPr lang="en-US" altLang="zh-CN" sz="2000" dirty="0" smtClean="0"/>
          </a:p>
          <a:p>
            <a:r>
              <a:rPr lang="en-US" altLang="zh-CN" sz="2400" dirty="0" smtClean="0"/>
              <a:t>     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731520" y="2107474"/>
          <a:ext cx="6096000" cy="222504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 smtClean="0"/>
                        <a:t>disk</a:t>
                      </a:r>
                      <a:endParaRPr lang="zh-CN" altLang="en-US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 smtClean="0"/>
                        <a:t>系统盘大小</a:t>
                      </a:r>
                      <a:r>
                        <a:rPr lang="en-US" altLang="zh-CN" sz="1800" kern="1200" dirty="0" smtClean="0"/>
                        <a:t>(G)</a:t>
                      </a:r>
                      <a:endParaRPr lang="zh-CN" altLang="en-US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ephemeral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临时盘大小</a:t>
                      </a:r>
                      <a:r>
                        <a:rPr lang="en-US" altLang="zh-CN" dirty="0" smtClean="0"/>
                        <a:t>(G)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swap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SWAP</a:t>
                      </a:r>
                      <a:r>
                        <a:rPr lang="zh-CN" altLang="en-US" dirty="0" smtClean="0"/>
                        <a:t>盘大小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ram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内存大小</a:t>
                      </a:r>
                      <a:r>
                        <a:rPr lang="en-US" altLang="zh-CN" dirty="0" smtClean="0"/>
                        <a:t>(M) 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vcpus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CPU</a:t>
                      </a:r>
                      <a:r>
                        <a:rPr lang="zh-CN" altLang="en-US" dirty="0" smtClean="0"/>
                        <a:t>核数</a:t>
                      </a:r>
                      <a:endParaRPr lang="en-US" altLang="zh-CN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extra_specs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扩展属性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region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80529" y="2968625"/>
            <a:ext cx="6416676" cy="173778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>
              <a:buFont typeface="Wingdings" pitchFamily="2" charset="2"/>
              <a:buChar char="l"/>
            </a:pPr>
            <a:r>
              <a:rPr lang="en-US" altLang="zh-CN" dirty="0" smtClean="0"/>
              <a:t>regions</a:t>
            </a:r>
            <a:r>
              <a:rPr lang="zh-CN" altLang="zh-CN" dirty="0" smtClean="0"/>
              <a:t>是一个地理区域的概念，</a:t>
            </a:r>
            <a:r>
              <a:rPr lang="en-US" altLang="zh-CN" dirty="0" smtClean="0"/>
              <a:t>regions</a:t>
            </a:r>
            <a:r>
              <a:rPr lang="zh-CN" altLang="zh-CN" dirty="0" smtClean="0"/>
              <a:t>之间完全隔离</a:t>
            </a:r>
            <a:endParaRPr lang="en-US" altLang="zh-CN" dirty="0" smtClean="0"/>
          </a:p>
          <a:p>
            <a:pPr>
              <a:buFont typeface="Wingdings" pitchFamily="2" charset="2"/>
              <a:buChar char="l"/>
            </a:pPr>
            <a:endParaRPr lang="en-US" altLang="zh-CN" dirty="0" smtClean="0"/>
          </a:p>
          <a:p>
            <a:pPr>
              <a:buFont typeface="Wingdings" pitchFamily="2" charset="2"/>
              <a:buChar char="l"/>
            </a:pPr>
            <a:r>
              <a:rPr lang="zh-CN" altLang="zh-CN" dirty="0" smtClean="0"/>
              <a:t>多个</a:t>
            </a:r>
            <a:r>
              <a:rPr lang="en-US" altLang="zh-CN" dirty="0" smtClean="0"/>
              <a:t>regions</a:t>
            </a:r>
            <a:r>
              <a:rPr lang="zh-CN" altLang="zh-CN" dirty="0" smtClean="0"/>
              <a:t>之间可以共享同一个</a:t>
            </a:r>
            <a:r>
              <a:rPr lang="en-US" altLang="zh-CN" dirty="0" smtClean="0"/>
              <a:t>keystone</a:t>
            </a:r>
            <a:r>
              <a:rPr lang="zh-CN" altLang="zh-CN" dirty="0" smtClean="0"/>
              <a:t>和</a:t>
            </a:r>
            <a:r>
              <a:rPr lang="en-US" altLang="zh-CN" dirty="0" smtClean="0"/>
              <a:t>dashboard</a:t>
            </a:r>
            <a:endParaRPr lang="zh-CN" altLang="zh-CN" dirty="0" smtClean="0"/>
          </a:p>
          <a:p>
            <a:pPr>
              <a:buFont typeface="Wingdings" pitchFamily="2" charset="2"/>
              <a:buChar char="l"/>
            </a:pPr>
            <a:endParaRPr lang="en-US" altLang="zh-CN" dirty="0" smtClean="0"/>
          </a:p>
          <a:p>
            <a:pPr>
              <a:buFont typeface="Wingdings" pitchFamily="2" charset="2"/>
              <a:buChar char="l"/>
            </a:pPr>
            <a:r>
              <a:rPr lang="zh-CN" altLang="en-US" dirty="0" smtClean="0"/>
              <a:t>为了降低网络延时，用户可以选择特定的 </a:t>
            </a:r>
            <a:r>
              <a:rPr lang="en-US" altLang="zh-CN" dirty="0" smtClean="0"/>
              <a:t>Region </a:t>
            </a:r>
            <a:r>
              <a:rPr lang="zh-CN" altLang="en-US" dirty="0" smtClean="0"/>
              <a:t>来部署服务</a:t>
            </a:r>
            <a:endParaRPr lang="en-US" altLang="zh-CN" dirty="0" smtClean="0"/>
          </a:p>
          <a:p>
            <a:endParaRPr kumimoji="1" lang="zh-CN" altLang="en-US" dirty="0" smtClean="0"/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/>
        </p:nvGraphicFramePr>
        <p:xfrm>
          <a:off x="739247" y="1063625"/>
          <a:ext cx="6684962" cy="1905000"/>
        </p:xfrm>
        <a:graphic>
          <a:graphicData uri="http://schemas.openxmlformats.org/presentationml/2006/ole">
            <p:oleObj spid="_x0000_s23554" name="图片" r:id="rId4" imgW="6685714" imgH="1904762" progId="StaticDib">
              <p:embed/>
            </p:oleObj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中兴通讯</a:t>
            </a:r>
            <a:r>
              <a:rPr lang="en-US" altLang="zh-CN" dirty="0" smtClean="0"/>
              <a:t>TECS</a:t>
            </a:r>
            <a:r>
              <a:rPr lang="zh-CN" altLang="en-US" dirty="0" smtClean="0"/>
              <a:t>项目（</a:t>
            </a:r>
            <a:r>
              <a:rPr lang="en-US" altLang="zh-CN" dirty="0" smtClean="0"/>
              <a:t> OpenStack </a:t>
            </a:r>
            <a:r>
              <a:rPr lang="zh-CN" altLang="en-US" dirty="0" smtClean="0"/>
              <a:t>）简介</a:t>
            </a:r>
            <a:endParaRPr lang="zh-CN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08092" y="3409950"/>
            <a:ext cx="1028700" cy="633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 descr="C:\Documents and Settings\10025091\桌面\adaf2edda3cc7cd986ba6fb83901213fb80e913f.jpe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29225" y="3119928"/>
            <a:ext cx="1128991" cy="846744"/>
          </a:xfrm>
          <a:prstGeom prst="rect">
            <a:avLst/>
          </a:prstGeom>
          <a:noFill/>
        </p:spPr>
      </p:pic>
      <p:cxnSp>
        <p:nvCxnSpPr>
          <p:cNvPr id="7" name="直接箭头连接符 6"/>
          <p:cNvCxnSpPr/>
          <p:nvPr/>
        </p:nvCxnSpPr>
        <p:spPr>
          <a:xfrm>
            <a:off x="343287" y="4069965"/>
            <a:ext cx="8335537" cy="0"/>
          </a:xfrm>
          <a:prstGeom prst="straightConnector1">
            <a:avLst/>
          </a:prstGeom>
          <a:ln w="50800"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组合 7"/>
          <p:cNvGrpSpPr/>
          <p:nvPr/>
        </p:nvGrpSpPr>
        <p:grpSpPr>
          <a:xfrm>
            <a:off x="343287" y="2714624"/>
            <a:ext cx="1429294" cy="1444551"/>
            <a:chOff x="495687" y="2343149"/>
            <a:chExt cx="1429294" cy="1749352"/>
          </a:xfrm>
        </p:grpSpPr>
        <p:sp>
          <p:nvSpPr>
            <p:cNvPr id="9" name="椭圆 8"/>
            <p:cNvSpPr/>
            <p:nvPr/>
          </p:nvSpPr>
          <p:spPr>
            <a:xfrm>
              <a:off x="1133243" y="3936384"/>
              <a:ext cx="156117" cy="156117"/>
            </a:xfrm>
            <a:prstGeom prst="ellipse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内容占位符 2"/>
            <p:cNvSpPr txBox="1">
              <a:spLocks/>
            </p:cNvSpPr>
            <p:nvPr/>
          </p:nvSpPr>
          <p:spPr bwMode="auto">
            <a:xfrm>
              <a:off x="495687" y="2343149"/>
              <a:ext cx="1429294" cy="1381357"/>
            </a:xfrm>
            <a:prstGeom prst="rect">
              <a:avLst/>
            </a:prstGeom>
            <a:noFill/>
            <a:ln w="9525">
              <a:solidFill>
                <a:srgbClr val="3399FF">
                  <a:alpha val="37000"/>
                </a:srgbClr>
              </a:solidFill>
              <a:prstDash val="dashDot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pPr marL="144000" marR="0" lvl="0" indent="-144000" algn="l" defTabSz="914400" rtl="0" eaLnBrk="1" fontAlgn="base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Arial" pitchFamily="34" charset="0"/>
                <a:buChar char="•"/>
                <a:tabLst/>
                <a:defRPr/>
              </a:pPr>
              <a:r>
                <a:rPr kumimoji="0" lang="en-US" altLang="zh-C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2010</a:t>
              </a:r>
              <a:r>
                <a:rPr kumimoji="0" lang="zh-CN" alt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，启动虚拟化、云计算技术预研</a:t>
              </a:r>
              <a:endParaRPr kumimoji="0" lang="en-US" altLang="zh-CN" sz="105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  <a:p>
              <a:pPr marL="144000" marR="0" lvl="0" indent="-144000" algn="l" defTabSz="914400" rtl="0" eaLnBrk="1" fontAlgn="base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Arial" pitchFamily="34" charset="0"/>
                <a:buChar char="•"/>
                <a:tabLst/>
                <a:defRPr/>
              </a:pPr>
              <a:r>
                <a:rPr lang="en-US" altLang="zh-CN" sz="1050" kern="0" dirty="0" smtClean="0"/>
                <a:t>2011</a:t>
              </a:r>
              <a:r>
                <a:rPr lang="zh-CN" altLang="en-US" sz="1050" kern="0" dirty="0" smtClean="0"/>
                <a:t>，正式启动</a:t>
              </a:r>
              <a:r>
                <a:rPr lang="en-US" altLang="zh-CN" sz="1050" kern="0" dirty="0" smtClean="0"/>
                <a:t>TECS</a:t>
              </a:r>
              <a:r>
                <a:rPr lang="zh-CN" altLang="en-US" sz="1050" kern="0" dirty="0" smtClean="0"/>
                <a:t>项目</a:t>
              </a:r>
              <a:endParaRPr lang="en-US" altLang="zh-CN" sz="1050" kern="0" dirty="0" smtClean="0"/>
            </a:p>
            <a:p>
              <a:pPr marL="144000" marR="0" lvl="0" indent="-144000" algn="l" defTabSz="914400" rtl="0" eaLnBrk="1" fontAlgn="base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Arial" pitchFamily="34" charset="0"/>
                <a:buChar char="•"/>
                <a:tabLst/>
                <a:defRPr/>
              </a:pPr>
              <a:endPara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11" name="直接箭头连接符 10"/>
            <p:cNvCxnSpPr>
              <a:stCxn id="9" idx="0"/>
              <a:endCxn id="10" idx="2"/>
            </p:cNvCxnSpPr>
            <p:nvPr/>
          </p:nvCxnSpPr>
          <p:spPr>
            <a:xfrm flipH="1" flipV="1">
              <a:off x="1210334" y="3724506"/>
              <a:ext cx="968" cy="211878"/>
            </a:xfrm>
            <a:prstGeom prst="straightConnector1">
              <a:avLst/>
            </a:prstGeom>
            <a:ln w="6350">
              <a:solidFill>
                <a:srgbClr val="FF0000"/>
              </a:solidFill>
              <a:prstDash val="dashDot"/>
              <a:headEnd type="diamond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11"/>
          <p:cNvGrpSpPr/>
          <p:nvPr/>
        </p:nvGrpSpPr>
        <p:grpSpPr>
          <a:xfrm>
            <a:off x="1930477" y="2188772"/>
            <a:ext cx="1565198" cy="1970404"/>
            <a:chOff x="495687" y="2141147"/>
            <a:chExt cx="1565198" cy="1951354"/>
          </a:xfrm>
        </p:grpSpPr>
        <p:sp>
          <p:nvSpPr>
            <p:cNvPr id="13" name="椭圆 12"/>
            <p:cNvSpPr/>
            <p:nvPr/>
          </p:nvSpPr>
          <p:spPr>
            <a:xfrm>
              <a:off x="1199918" y="3936384"/>
              <a:ext cx="156117" cy="156117"/>
            </a:xfrm>
            <a:prstGeom prst="ellipse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内容占位符 2"/>
            <p:cNvSpPr txBox="1">
              <a:spLocks/>
            </p:cNvSpPr>
            <p:nvPr/>
          </p:nvSpPr>
          <p:spPr bwMode="auto">
            <a:xfrm>
              <a:off x="495687" y="2141147"/>
              <a:ext cx="1565198" cy="1335478"/>
            </a:xfrm>
            <a:prstGeom prst="rect">
              <a:avLst/>
            </a:prstGeom>
            <a:noFill/>
            <a:ln w="9525">
              <a:solidFill>
                <a:srgbClr val="FF0000">
                  <a:alpha val="37000"/>
                </a:srgbClr>
              </a:solidFill>
              <a:prstDash val="dashDot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pPr marL="144000" marR="0" lvl="0" indent="-144000" algn="l" defTabSz="914400" rtl="0" eaLnBrk="1" fontAlgn="base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Arial" pitchFamily="34" charset="0"/>
                <a:buChar char="•"/>
                <a:tabLst/>
                <a:defRPr/>
              </a:pPr>
              <a:r>
                <a:rPr kumimoji="0" lang="en-US" altLang="zh-C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2012</a:t>
              </a:r>
              <a:r>
                <a:rPr lang="zh-CN" altLang="en-US" sz="1050" kern="0" dirty="0" smtClean="0"/>
                <a:t>年，发布第一个正式版本</a:t>
              </a:r>
              <a:endParaRPr lang="en-US" altLang="zh-CN" sz="1050" kern="0" dirty="0" smtClean="0"/>
            </a:p>
            <a:p>
              <a:pPr marL="144000" marR="0" lvl="0" indent="-144000" algn="l" defTabSz="914400" rtl="0" eaLnBrk="1" fontAlgn="base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Arial" pitchFamily="34" charset="0"/>
                <a:buChar char="•"/>
                <a:tabLst/>
                <a:defRPr/>
              </a:pPr>
              <a:r>
                <a:rPr lang="zh-CN" altLang="en-US" sz="1050" kern="0" dirty="0" smtClean="0"/>
                <a:t>部署内部开发云，完成</a:t>
              </a:r>
              <a:r>
                <a:rPr lang="en-US" altLang="zh-CN" sz="1050" kern="0" dirty="0" smtClean="0"/>
                <a:t>300</a:t>
              </a:r>
              <a:r>
                <a:rPr lang="zh-CN" altLang="en-US" sz="1050" kern="0" dirty="0" smtClean="0"/>
                <a:t>台虚拟机交付</a:t>
              </a:r>
              <a:endParaRPr lang="en-US" altLang="zh-CN" sz="1050" kern="0" dirty="0" smtClean="0"/>
            </a:p>
            <a:p>
              <a:pPr marL="144000" marR="0" lvl="0" indent="-144000" algn="l" defTabSz="914400" rtl="0" eaLnBrk="1" fontAlgn="base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Arial" pitchFamily="34" charset="0"/>
                <a:buChar char="•"/>
                <a:tabLst/>
                <a:defRPr/>
              </a:pPr>
              <a:r>
                <a:rPr kumimoji="0" lang="zh-CN" alt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支持</a:t>
              </a:r>
              <a:r>
                <a:rPr lang="en-US" altLang="zh-CN" sz="1050" kern="0" dirty="0" smtClean="0"/>
                <a:t>NFV</a:t>
              </a:r>
              <a:r>
                <a:rPr lang="zh-CN" altLang="en-US" sz="1050" kern="0" dirty="0" smtClean="0"/>
                <a:t>测试</a:t>
              </a:r>
              <a:endParaRPr kumimoji="0" lang="en-US" altLang="zh-CN" sz="105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15" name="直接箭头连接符 14"/>
            <p:cNvCxnSpPr>
              <a:stCxn id="13" idx="0"/>
              <a:endCxn id="14" idx="2"/>
            </p:cNvCxnSpPr>
            <p:nvPr/>
          </p:nvCxnSpPr>
          <p:spPr>
            <a:xfrm flipV="1">
              <a:off x="1277977" y="3476625"/>
              <a:ext cx="309" cy="459759"/>
            </a:xfrm>
            <a:prstGeom prst="straightConnector1">
              <a:avLst/>
            </a:prstGeom>
            <a:ln w="6350">
              <a:solidFill>
                <a:srgbClr val="FF0000"/>
              </a:solidFill>
              <a:prstDash val="dashDot"/>
              <a:headEnd type="diamond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15"/>
          <p:cNvGrpSpPr/>
          <p:nvPr/>
        </p:nvGrpSpPr>
        <p:grpSpPr>
          <a:xfrm>
            <a:off x="3654502" y="1800225"/>
            <a:ext cx="1565198" cy="2358951"/>
            <a:chOff x="495687" y="1885950"/>
            <a:chExt cx="1565198" cy="2206551"/>
          </a:xfrm>
        </p:grpSpPr>
        <p:sp>
          <p:nvSpPr>
            <p:cNvPr id="17" name="椭圆 16"/>
            <p:cNvSpPr/>
            <p:nvPr/>
          </p:nvSpPr>
          <p:spPr>
            <a:xfrm>
              <a:off x="1199918" y="3936384"/>
              <a:ext cx="156117" cy="156117"/>
            </a:xfrm>
            <a:prstGeom prst="ellipse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内容占位符 2"/>
            <p:cNvSpPr txBox="1">
              <a:spLocks/>
            </p:cNvSpPr>
            <p:nvPr/>
          </p:nvSpPr>
          <p:spPr bwMode="auto">
            <a:xfrm>
              <a:off x="495687" y="1885950"/>
              <a:ext cx="1565198" cy="1400176"/>
            </a:xfrm>
            <a:prstGeom prst="rect">
              <a:avLst/>
            </a:prstGeom>
            <a:noFill/>
            <a:ln w="9525">
              <a:solidFill>
                <a:srgbClr val="00B050">
                  <a:alpha val="37000"/>
                </a:srgbClr>
              </a:solidFill>
              <a:prstDash val="dashDot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pPr marL="144000" marR="0" lvl="0" indent="-144000" algn="l" defTabSz="914400" rtl="0" eaLnBrk="1" fontAlgn="base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Arial" pitchFamily="34" charset="0"/>
                <a:buChar char="•"/>
                <a:tabLst/>
                <a:defRPr/>
              </a:pPr>
              <a:r>
                <a:rPr lang="en-US" altLang="zh-CN" sz="1050" kern="0" dirty="0" smtClean="0"/>
                <a:t>2013</a:t>
              </a:r>
              <a:r>
                <a:rPr lang="zh-CN" altLang="en-US" sz="1050" kern="0" dirty="0" smtClean="0"/>
                <a:t>年立项</a:t>
              </a:r>
              <a:r>
                <a:rPr lang="en-US" altLang="zh-CN" sz="1050" b="1" kern="0" dirty="0" smtClean="0"/>
                <a:t>OpenStack</a:t>
              </a:r>
              <a:r>
                <a:rPr lang="zh-CN" altLang="en-US" sz="1050" b="1" kern="0" dirty="0" smtClean="0"/>
                <a:t>相关的预研</a:t>
              </a:r>
              <a:endParaRPr lang="en-US" altLang="zh-CN" sz="1050" b="1" kern="0" dirty="0" smtClean="0"/>
            </a:p>
            <a:p>
              <a:pPr marL="144000" indent="-144000" defTabSz="914400" fontAlgn="base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zh-CN" altLang="en-US" sz="1050" kern="0" dirty="0" smtClean="0"/>
                <a:t>下半年正式启动基于</a:t>
              </a:r>
              <a:r>
                <a:rPr lang="en-US" altLang="zh-CN" sz="1050" b="1" kern="0" dirty="0" smtClean="0"/>
                <a:t>OpenStack </a:t>
              </a:r>
              <a:r>
                <a:rPr lang="zh-CN" altLang="en-US" sz="1050" b="1" kern="0" dirty="0" smtClean="0"/>
                <a:t>的</a:t>
              </a:r>
              <a:r>
                <a:rPr lang="en-US" altLang="zh-CN" sz="1050" b="1" kern="0" dirty="0" smtClean="0"/>
                <a:t>TECS </a:t>
              </a:r>
              <a:r>
                <a:rPr lang="zh-CN" altLang="en-US" sz="1050" b="1" kern="0" dirty="0" smtClean="0"/>
                <a:t>版本研发</a:t>
              </a:r>
              <a:endParaRPr lang="en-US" altLang="zh-CN" sz="1050" b="1" kern="0" dirty="0" smtClean="0"/>
            </a:p>
          </p:txBody>
        </p:sp>
        <p:cxnSp>
          <p:nvCxnSpPr>
            <p:cNvPr id="19" name="直接箭头连接符 18"/>
            <p:cNvCxnSpPr>
              <a:stCxn id="17" idx="0"/>
              <a:endCxn id="18" idx="2"/>
            </p:cNvCxnSpPr>
            <p:nvPr/>
          </p:nvCxnSpPr>
          <p:spPr>
            <a:xfrm flipV="1">
              <a:off x="1277977" y="3286126"/>
              <a:ext cx="309" cy="650258"/>
            </a:xfrm>
            <a:prstGeom prst="straightConnector1">
              <a:avLst/>
            </a:prstGeom>
            <a:ln w="6350">
              <a:solidFill>
                <a:srgbClr val="FF0000"/>
              </a:solidFill>
              <a:prstDash val="dashDot"/>
              <a:headEnd type="diamond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9"/>
          <p:cNvGrpSpPr/>
          <p:nvPr/>
        </p:nvGrpSpPr>
        <p:grpSpPr>
          <a:xfrm>
            <a:off x="5397577" y="1533525"/>
            <a:ext cx="1565198" cy="2625651"/>
            <a:chOff x="495687" y="1600200"/>
            <a:chExt cx="1565198" cy="2492301"/>
          </a:xfrm>
        </p:grpSpPr>
        <p:sp>
          <p:nvSpPr>
            <p:cNvPr id="21" name="椭圆 20"/>
            <p:cNvSpPr/>
            <p:nvPr/>
          </p:nvSpPr>
          <p:spPr>
            <a:xfrm>
              <a:off x="1199918" y="3936384"/>
              <a:ext cx="156117" cy="156117"/>
            </a:xfrm>
            <a:prstGeom prst="ellipse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内容占位符 2"/>
            <p:cNvSpPr txBox="1">
              <a:spLocks/>
            </p:cNvSpPr>
            <p:nvPr/>
          </p:nvSpPr>
          <p:spPr bwMode="auto">
            <a:xfrm>
              <a:off x="495687" y="1600200"/>
              <a:ext cx="1565198" cy="1428750"/>
            </a:xfrm>
            <a:prstGeom prst="rect">
              <a:avLst/>
            </a:prstGeom>
            <a:noFill/>
            <a:ln w="9525">
              <a:solidFill>
                <a:srgbClr val="0000FF">
                  <a:alpha val="37000"/>
                </a:srgbClr>
              </a:solidFill>
              <a:prstDash val="dashDot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pPr marL="144000" marR="0" lvl="0" indent="-144000" algn="l" defTabSz="914400" rtl="0" eaLnBrk="1" fontAlgn="base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Arial" pitchFamily="34" charset="0"/>
                <a:buChar char="•"/>
                <a:tabLst/>
                <a:defRPr/>
              </a:pPr>
              <a:r>
                <a:rPr lang="en-US" altLang="zh-CN" sz="1050" kern="0" dirty="0" smtClean="0"/>
                <a:t>2014</a:t>
              </a:r>
              <a:r>
                <a:rPr lang="zh-CN" altLang="en-US" sz="1050" kern="0" dirty="0" smtClean="0"/>
                <a:t>年发布基于</a:t>
              </a:r>
              <a:r>
                <a:rPr lang="en-US" altLang="zh-CN" sz="1050" b="1" kern="0" dirty="0" smtClean="0"/>
                <a:t>OpenStack  Icehouse</a:t>
              </a:r>
              <a:r>
                <a:rPr lang="zh-CN" altLang="en-US" sz="1050" b="1" kern="0" dirty="0" smtClean="0"/>
                <a:t>的发行版</a:t>
              </a:r>
              <a:endParaRPr lang="en-US" altLang="zh-CN" sz="1050" b="1" kern="0" dirty="0" smtClean="0"/>
            </a:p>
            <a:p>
              <a:pPr marL="144000" marR="0" lvl="0" indent="-144000" algn="l" defTabSz="914400" rtl="0" eaLnBrk="1" fontAlgn="base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Arial" pitchFamily="34" charset="0"/>
                <a:buChar char="•"/>
                <a:tabLst/>
                <a:defRPr/>
              </a:pPr>
              <a:r>
                <a:rPr lang="zh-CN" altLang="en-US" sz="1050" kern="0" dirty="0" smtClean="0"/>
                <a:t>实现在政务云、企业</a:t>
              </a:r>
              <a:r>
                <a:rPr lang="en-US" altLang="zh-CN" sz="1050" kern="0" dirty="0" smtClean="0"/>
                <a:t>IT</a:t>
              </a:r>
              <a:r>
                <a:rPr lang="zh-CN" altLang="en-US" sz="1050" kern="0" dirty="0" smtClean="0"/>
                <a:t>云以及电信</a:t>
              </a:r>
              <a:r>
                <a:rPr lang="en-US" altLang="zh-CN" sz="1050" kern="0" dirty="0" smtClean="0"/>
                <a:t>NFV</a:t>
              </a:r>
              <a:r>
                <a:rPr lang="zh-CN" altLang="en-US" sz="1050" kern="0" dirty="0" smtClean="0"/>
                <a:t>云的商用或试商用</a:t>
              </a:r>
              <a:endParaRPr lang="en-US" altLang="zh-CN" sz="1050" kern="0" dirty="0" smtClean="0"/>
            </a:p>
          </p:txBody>
        </p:sp>
        <p:cxnSp>
          <p:nvCxnSpPr>
            <p:cNvPr id="23" name="直接箭头连接符 22"/>
            <p:cNvCxnSpPr>
              <a:stCxn id="21" idx="0"/>
              <a:endCxn id="22" idx="2"/>
            </p:cNvCxnSpPr>
            <p:nvPr/>
          </p:nvCxnSpPr>
          <p:spPr>
            <a:xfrm flipV="1">
              <a:off x="1277977" y="3028950"/>
              <a:ext cx="309" cy="907434"/>
            </a:xfrm>
            <a:prstGeom prst="straightConnector1">
              <a:avLst/>
            </a:prstGeom>
            <a:ln w="6350">
              <a:solidFill>
                <a:srgbClr val="FF0000"/>
              </a:solidFill>
              <a:prstDash val="dashDot"/>
              <a:headEnd type="diamond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23"/>
          <p:cNvGrpSpPr/>
          <p:nvPr/>
        </p:nvGrpSpPr>
        <p:grpSpPr>
          <a:xfrm>
            <a:off x="7113626" y="1381126"/>
            <a:ext cx="1565198" cy="2778050"/>
            <a:chOff x="495687" y="1314451"/>
            <a:chExt cx="1565198" cy="2778050"/>
          </a:xfrm>
        </p:grpSpPr>
        <p:sp>
          <p:nvSpPr>
            <p:cNvPr id="25" name="椭圆 24"/>
            <p:cNvSpPr/>
            <p:nvPr/>
          </p:nvSpPr>
          <p:spPr>
            <a:xfrm>
              <a:off x="1199918" y="3936384"/>
              <a:ext cx="156117" cy="156117"/>
            </a:xfrm>
            <a:prstGeom prst="ellipse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内容占位符 2"/>
            <p:cNvSpPr txBox="1">
              <a:spLocks/>
            </p:cNvSpPr>
            <p:nvPr/>
          </p:nvSpPr>
          <p:spPr bwMode="auto">
            <a:xfrm>
              <a:off x="495687" y="1314451"/>
              <a:ext cx="1565198" cy="1543050"/>
            </a:xfrm>
            <a:prstGeom prst="rect">
              <a:avLst/>
            </a:prstGeom>
            <a:noFill/>
            <a:ln w="9525">
              <a:solidFill>
                <a:srgbClr val="C00000">
                  <a:alpha val="37000"/>
                </a:srgbClr>
              </a:solidFill>
              <a:prstDash val="dashDot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pPr marL="144000" marR="0" lvl="0" indent="-144000" algn="l" defTabSz="914400" rtl="0" eaLnBrk="1" fontAlgn="base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Arial" pitchFamily="34" charset="0"/>
                <a:buChar char="•"/>
                <a:tabLst/>
                <a:defRPr/>
              </a:pPr>
              <a:r>
                <a:rPr kumimoji="0" lang="en-US" altLang="zh-C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2015</a:t>
              </a:r>
              <a:r>
                <a:rPr lang="zh-CN" altLang="en-US" sz="1050" kern="0" dirty="0" smtClean="0"/>
                <a:t>年发布基于</a:t>
              </a:r>
              <a:r>
                <a:rPr lang="en-US" altLang="zh-CN" sz="1050" b="1" kern="0" dirty="0" smtClean="0"/>
                <a:t>OpenStack Kilo</a:t>
              </a:r>
              <a:r>
                <a:rPr lang="zh-CN" altLang="en-US" sz="1050" b="1" kern="0" dirty="0" smtClean="0"/>
                <a:t>版本的发行版</a:t>
              </a:r>
              <a:endParaRPr kumimoji="0" lang="zh-CN" alt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27" name="直接箭头连接符 26"/>
            <p:cNvCxnSpPr>
              <a:stCxn id="25" idx="0"/>
              <a:endCxn id="26" idx="2"/>
            </p:cNvCxnSpPr>
            <p:nvPr/>
          </p:nvCxnSpPr>
          <p:spPr>
            <a:xfrm flipV="1">
              <a:off x="1277977" y="2857501"/>
              <a:ext cx="309" cy="1078883"/>
            </a:xfrm>
            <a:prstGeom prst="straightConnector1">
              <a:avLst/>
            </a:prstGeom>
            <a:ln w="6350">
              <a:solidFill>
                <a:srgbClr val="FF0000"/>
              </a:solidFill>
              <a:prstDash val="dashDot"/>
              <a:headEnd type="diamond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Picture 3" descr="2_101025212951_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6247767" y="3164263"/>
            <a:ext cx="732509" cy="758073"/>
          </a:xfrm>
          <a:prstGeom prst="rect">
            <a:avLst/>
          </a:prstGeom>
          <a:ln/>
        </p:spPr>
      </p:pic>
      <p:pic>
        <p:nvPicPr>
          <p:cNvPr id="29" name="Picture 1" descr="C:\Documents and Settings\10025091\桌面\u=3811818183,4017868581&amp;fm=58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06956" y="3362326"/>
            <a:ext cx="665120" cy="665120"/>
          </a:xfrm>
          <a:prstGeom prst="rect">
            <a:avLst/>
          </a:prstGeom>
          <a:noFill/>
        </p:spPr>
      </p:pic>
      <p:pic>
        <p:nvPicPr>
          <p:cNvPr id="32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62634" y="2188772"/>
            <a:ext cx="990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6" descr="http://avatar.csdn.net/blogpic/20130807103403953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073671" y="3523004"/>
            <a:ext cx="822245" cy="335611"/>
          </a:xfrm>
          <a:prstGeom prst="rect">
            <a:avLst/>
          </a:prstGeom>
          <a:noFill/>
        </p:spPr>
      </p:pic>
      <p:pic>
        <p:nvPicPr>
          <p:cNvPr id="34" name="Picture 8" descr="Home">
            <a:hlinkClick r:id="rId9" tooltip="Home"/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900736" y="3511615"/>
            <a:ext cx="1243264" cy="410721"/>
          </a:xfrm>
          <a:prstGeom prst="rect">
            <a:avLst/>
          </a:prstGeom>
          <a:noFill/>
        </p:spPr>
      </p:pic>
      <p:pic>
        <p:nvPicPr>
          <p:cNvPr id="35" name="Picture 1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136960" y="3821135"/>
            <a:ext cx="1396418" cy="221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Availability zone </a:t>
            </a:r>
            <a:r>
              <a:rPr lang="zh-CN" altLang="en-US" dirty="0" smtClean="0"/>
              <a:t>（</a:t>
            </a:r>
            <a:r>
              <a:rPr lang="en-US" altLang="zh-CN" dirty="0" smtClean="0"/>
              <a:t>AZ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5" name="内容占位符 3"/>
          <p:cNvPicPr>
            <a:picLocks noGrp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232" y="1063625"/>
            <a:ext cx="5075632" cy="3902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5982511" y="1063625"/>
            <a:ext cx="2347540" cy="39021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R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lang="en-US" altLang="zh-CN" dirty="0" smtClean="0"/>
              <a:t>AZ</a:t>
            </a:r>
            <a:r>
              <a:rPr lang="zh-CN" altLang="en-US" dirty="0" smtClean="0"/>
              <a:t>用户可见，可以选择</a:t>
            </a:r>
            <a:r>
              <a:rPr lang="en-US" altLang="zh-CN" dirty="0" smtClean="0"/>
              <a:t>AZ</a:t>
            </a:r>
            <a:r>
              <a:rPr lang="zh-CN" altLang="en-US" dirty="0" smtClean="0"/>
              <a:t>来部署虚拟机</a:t>
            </a:r>
            <a:endParaRPr lang="en-US" altLang="zh-CN" dirty="0" smtClean="0"/>
          </a:p>
          <a:p>
            <a:pPr marR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endParaRPr lang="en-US" altLang="zh-CN" dirty="0" smtClean="0"/>
          </a:p>
          <a:p>
            <a:pPr marR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lang="zh-CN" altLang="en-US" dirty="0" smtClean="0"/>
              <a:t>对</a:t>
            </a:r>
            <a:r>
              <a:rPr lang="en-US" altLang="zh-CN" dirty="0" smtClean="0"/>
              <a:t>region</a:t>
            </a:r>
            <a:r>
              <a:rPr lang="zh-CN" altLang="en-US" dirty="0" smtClean="0"/>
              <a:t>的二次划分</a:t>
            </a:r>
            <a:endParaRPr lang="zh-CN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主机集合（</a:t>
            </a:r>
            <a:r>
              <a:rPr lang="en-US" altLang="zh-CN" dirty="0" err="1" smtClean="0"/>
              <a:t>hostAggregate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 bwMode="auto">
          <a:xfrm>
            <a:off x="1441938" y="1559169"/>
            <a:ext cx="5181600" cy="253218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Arial" pitchFamily="34" charset="0"/>
              </a:rPr>
              <a:t>region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1887415" y="2133600"/>
            <a:ext cx="1735016" cy="150055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Arial" pitchFamily="34" charset="0"/>
              </a:rPr>
              <a:t>AZ-1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3950677" y="2133600"/>
            <a:ext cx="1957754" cy="150055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Arial" pitchFamily="34" charset="0"/>
              </a:rPr>
              <a:t>AZ-2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1981199" y="2579077"/>
            <a:ext cx="1570893" cy="35169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Arial" pitchFamily="34" charset="0"/>
              </a:rPr>
              <a:t>HA-1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981199" y="3083170"/>
            <a:ext cx="1570893" cy="35169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Arial" pitchFamily="34" charset="0"/>
              </a:rPr>
              <a:t>HA-2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AZ</a:t>
            </a:r>
            <a:r>
              <a:rPr lang="zh-CN" altLang="en-US" dirty="0" smtClean="0"/>
              <a:t>使用举例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063625"/>
            <a:ext cx="8491538" cy="3325813"/>
          </a:xfrm>
        </p:spPr>
        <p:txBody>
          <a:bodyPr/>
          <a:lstStyle/>
          <a:p>
            <a:r>
              <a:rPr lang="zh-CN" altLang="en-US" sz="2400" dirty="0" smtClean="0"/>
              <a:t>指定</a:t>
            </a:r>
            <a:r>
              <a:rPr lang="en-US" altLang="zh-CN" sz="2400" dirty="0" smtClean="0"/>
              <a:t>AZ</a:t>
            </a:r>
            <a:r>
              <a:rPr lang="zh-CN" altLang="en-US" sz="2400" dirty="0" smtClean="0"/>
              <a:t>的两种方法：</a:t>
            </a:r>
            <a:endParaRPr lang="en-US" altLang="zh-CN" sz="2400" dirty="0" smtClean="0"/>
          </a:p>
          <a:p>
            <a:r>
              <a:rPr lang="en-US" altLang="zh-CN" sz="1800" b="1" dirty="0" smtClean="0"/>
              <a:t>1.</a:t>
            </a:r>
            <a:r>
              <a:rPr lang="zh-CN" altLang="en-US" sz="1800" b="1" dirty="0" smtClean="0"/>
              <a:t>创建</a:t>
            </a:r>
            <a:r>
              <a:rPr lang="en-US" altLang="zh-CN" sz="1800" b="1" dirty="0" smtClean="0"/>
              <a:t>aggregate</a:t>
            </a:r>
            <a:r>
              <a:rPr lang="zh-CN" altLang="en-US" sz="1800" b="1" dirty="0" smtClean="0"/>
              <a:t>指定一个</a:t>
            </a:r>
            <a:r>
              <a:rPr lang="en-US" altLang="zh-CN" sz="1800" b="1" dirty="0" smtClean="0"/>
              <a:t>AZ</a:t>
            </a:r>
          </a:p>
          <a:p>
            <a:r>
              <a:rPr lang="zh-CN" altLang="en-US" sz="1400" dirty="0" smtClean="0"/>
              <a:t>则加入到这个</a:t>
            </a:r>
            <a:r>
              <a:rPr lang="en-US" altLang="zh-CN" sz="1400" dirty="0" smtClean="0"/>
              <a:t>aggregate</a:t>
            </a:r>
            <a:r>
              <a:rPr lang="zh-CN" altLang="en-US" sz="1400" dirty="0" smtClean="0"/>
              <a:t>下的</a:t>
            </a:r>
            <a:r>
              <a:rPr lang="en-US" altLang="zh-CN" sz="1400" dirty="0" smtClean="0"/>
              <a:t>host</a:t>
            </a:r>
            <a:r>
              <a:rPr lang="zh-CN" altLang="en-US" sz="1400" dirty="0" smtClean="0"/>
              <a:t>都属于这个</a:t>
            </a:r>
            <a:r>
              <a:rPr lang="en-US" altLang="zh-CN" sz="1400" dirty="0" smtClean="0"/>
              <a:t>AZ</a:t>
            </a:r>
          </a:p>
          <a:p>
            <a:r>
              <a:rPr lang="en-US" altLang="zh-CN" sz="1800" b="1" dirty="0" smtClean="0"/>
              <a:t>2.</a:t>
            </a:r>
            <a:r>
              <a:rPr lang="zh-CN" altLang="en-US" sz="1800" b="1" dirty="0" smtClean="0"/>
              <a:t>在控制节点的配置文件中配置</a:t>
            </a:r>
            <a:r>
              <a:rPr lang="en-US" altLang="zh-CN" sz="1800" b="1" dirty="0" err="1" smtClean="0"/>
              <a:t>default_availability_zone</a:t>
            </a:r>
            <a:endParaRPr lang="en-US" altLang="zh-CN" sz="1800" b="1" dirty="0" smtClean="0"/>
          </a:p>
          <a:p>
            <a:r>
              <a:rPr lang="zh-CN" altLang="en-US" sz="1400" dirty="0" smtClean="0"/>
              <a:t>则没有使用上面</a:t>
            </a:r>
            <a:r>
              <a:rPr lang="en-US" altLang="zh-CN" sz="1400" dirty="0" smtClean="0"/>
              <a:t>1</a:t>
            </a:r>
            <a:r>
              <a:rPr lang="zh-CN" altLang="en-US" sz="1400" dirty="0" smtClean="0"/>
              <a:t>这种方式指定的</a:t>
            </a:r>
            <a:r>
              <a:rPr lang="en-US" altLang="zh-CN" sz="1400" dirty="0" smtClean="0"/>
              <a:t>host</a:t>
            </a:r>
            <a:r>
              <a:rPr lang="zh-CN" altLang="en-US" sz="1400" dirty="0" smtClean="0"/>
              <a:t>都属于这个配置项指定的</a:t>
            </a:r>
            <a:r>
              <a:rPr lang="en-US" altLang="zh-CN" sz="1400" dirty="0" smtClean="0"/>
              <a:t>AZ</a:t>
            </a:r>
          </a:p>
          <a:p>
            <a:r>
              <a:rPr lang="zh-CN" altLang="en-US" sz="2400" dirty="0" smtClean="0"/>
              <a:t>使用</a:t>
            </a:r>
            <a:r>
              <a:rPr lang="en-US" altLang="zh-CN" sz="2400" dirty="0" smtClean="0"/>
              <a:t>AZ</a:t>
            </a:r>
            <a:r>
              <a:rPr lang="zh-CN" altLang="en-US" sz="2400" dirty="0" smtClean="0"/>
              <a:t>的两个步骤：</a:t>
            </a:r>
            <a:endParaRPr lang="en-US" altLang="zh-CN" sz="2400" dirty="0" smtClean="0"/>
          </a:p>
          <a:p>
            <a:r>
              <a:rPr lang="en-US" altLang="zh-CN" sz="1800" b="1" dirty="0" smtClean="0"/>
              <a:t>1.</a:t>
            </a:r>
            <a:r>
              <a:rPr lang="zh-CN" altLang="en-US" sz="1800" b="1" dirty="0" smtClean="0"/>
              <a:t>增加过滤器 </a:t>
            </a:r>
            <a:r>
              <a:rPr lang="en-US" altLang="zh-CN" sz="1800" b="1" dirty="0" err="1" smtClean="0"/>
              <a:t>AvailabilityZoneFilter</a:t>
            </a:r>
            <a:endParaRPr lang="en-US" altLang="zh-CN" sz="1800" b="1" dirty="0" smtClean="0"/>
          </a:p>
          <a:p>
            <a:r>
              <a:rPr lang="en-US" altLang="zh-CN" sz="1800" b="1" dirty="0" smtClean="0"/>
              <a:t>2.</a:t>
            </a:r>
            <a:r>
              <a:rPr lang="zh-CN" altLang="en-US" sz="1800" b="1" dirty="0" smtClean="0"/>
              <a:t>部署虚拟机时指定使用的</a:t>
            </a:r>
            <a:r>
              <a:rPr lang="en-US" altLang="zh-CN" sz="1800" b="1" dirty="0" smtClean="0"/>
              <a:t>AZ</a:t>
            </a:r>
            <a:r>
              <a:rPr lang="zh-CN" altLang="en-US" sz="1800" b="1" dirty="0" smtClean="0"/>
              <a:t>名称</a:t>
            </a:r>
          </a:p>
          <a:p>
            <a:endParaRPr lang="en-US" altLang="zh-CN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Host aggregate</a:t>
            </a:r>
            <a:r>
              <a:rPr lang="zh-CN" altLang="en-US" dirty="0" smtClean="0"/>
              <a:t>的使用举例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200150"/>
            <a:ext cx="8128733" cy="318928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zh-CN" altLang="en-US" sz="2400" dirty="0" smtClean="0"/>
              <a:t>添加过滤器 </a:t>
            </a:r>
            <a:r>
              <a:rPr lang="en-US" altLang="zh-CN" sz="2400" dirty="0" err="1" smtClean="0"/>
              <a:t>AggregateInstanceExtraSpecsFilter</a:t>
            </a:r>
            <a:endParaRPr lang="en-US" altLang="zh-CN" sz="2400" dirty="0" smtClean="0"/>
          </a:p>
          <a:p>
            <a:pPr marL="514350" indent="-514350">
              <a:buAutoNum type="arabicPeriod"/>
            </a:pPr>
            <a:r>
              <a:rPr lang="zh-CN" altLang="en-US" sz="2400" dirty="0" smtClean="0"/>
              <a:t>创建一个</a:t>
            </a:r>
            <a:r>
              <a:rPr lang="en-US" altLang="zh-CN" sz="2400" dirty="0" smtClean="0"/>
              <a:t>host aggregate</a:t>
            </a:r>
          </a:p>
          <a:p>
            <a:pPr marL="514350" indent="-514350">
              <a:buAutoNum type="arabicPeriod"/>
            </a:pPr>
            <a:r>
              <a:rPr lang="zh-CN" altLang="en-US" sz="2400" dirty="0" smtClean="0"/>
              <a:t>设置主机集合的属性</a:t>
            </a:r>
            <a:endParaRPr lang="en-US" altLang="zh-CN" sz="2400" dirty="0" smtClean="0"/>
          </a:p>
          <a:p>
            <a:pPr marL="514350" indent="-514350">
              <a:buAutoNum type="arabicPeriod"/>
            </a:pPr>
            <a:r>
              <a:rPr lang="zh-CN" altLang="en-US" sz="2400" dirty="0" smtClean="0"/>
              <a:t>添加</a:t>
            </a:r>
            <a:r>
              <a:rPr lang="en-US" altLang="zh-CN" sz="2400" dirty="0" smtClean="0"/>
              <a:t>host</a:t>
            </a:r>
            <a:r>
              <a:rPr lang="zh-CN" altLang="en-US" sz="2400" dirty="0" smtClean="0"/>
              <a:t>到这个主机集合中</a:t>
            </a:r>
            <a:endParaRPr lang="en-US" altLang="zh-CN" sz="2400" dirty="0" smtClean="0"/>
          </a:p>
          <a:p>
            <a:pPr marL="514350" indent="-514350">
              <a:buAutoNum type="arabicPeriod"/>
            </a:pPr>
            <a:r>
              <a:rPr lang="zh-CN" altLang="en-US" sz="2400" dirty="0" smtClean="0"/>
              <a:t>创建使用这个属性的</a:t>
            </a:r>
            <a:r>
              <a:rPr lang="en-US" altLang="zh-CN" sz="2400" dirty="0" smtClean="0"/>
              <a:t>flavor</a:t>
            </a:r>
          </a:p>
          <a:p>
            <a:pPr marL="514350" indent="-514350">
              <a:buAutoNum type="arabicPeriod"/>
            </a:pPr>
            <a:r>
              <a:rPr lang="zh-CN" altLang="en-US" sz="2400" dirty="0" smtClean="0"/>
              <a:t>使用这个</a:t>
            </a:r>
            <a:r>
              <a:rPr lang="en-US" altLang="zh-CN" sz="2400" dirty="0" smtClean="0"/>
              <a:t>flavor</a:t>
            </a:r>
            <a:r>
              <a:rPr lang="zh-CN" altLang="en-US" sz="2400" dirty="0" smtClean="0"/>
              <a:t>来部署虚拟机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Cell</a:t>
            </a:r>
            <a:r>
              <a:rPr lang="zh-CN" altLang="en-US" dirty="0" smtClean="0"/>
              <a:t>多节点部署模型</a:t>
            </a:r>
            <a:endParaRPr lang="zh-CN" altLang="en-US" dirty="0"/>
          </a:p>
        </p:txBody>
      </p:sp>
      <p:pic>
        <p:nvPicPr>
          <p:cNvPr id="5" name="内容占位符 3" descr="http://img.blog.csdn.net/20140115110734484?watermark/2/text/aHR0cDovL2Jsb2cuY3Nkbi5uZXQvdXN0Y19keWxhbg==/font/5a6L5L2T/fontsize/400/fill/I0JBQkFCMA==/dissolve/70/gravity/SouthEast"/>
          <p:cNvPicPr>
            <a:picLocks noGrp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8757" y="892546"/>
            <a:ext cx="7188741" cy="3924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调度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11815" y="1200150"/>
            <a:ext cx="2238497" cy="3189288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zh-CN" altLang="en-US" sz="2000" dirty="0" smtClean="0"/>
              <a:t>使用某个新增的规则来选择主机，仅仅需要把过滤器添加到过滤器集合中就可以了。</a:t>
            </a:r>
            <a:endParaRPr lang="en-US" altLang="zh-CN" sz="2000" dirty="0" smtClean="0"/>
          </a:p>
          <a:p>
            <a:pPr>
              <a:buFont typeface="Arial" pitchFamily="34" charset="0"/>
              <a:buChar char="•"/>
            </a:pPr>
            <a:r>
              <a:rPr lang="zh-CN" altLang="en-US" sz="2000" dirty="0" smtClean="0"/>
              <a:t>可以通过加权算法对虚拟机的分布做一定的控制，比如集中还是分散</a:t>
            </a:r>
            <a:endParaRPr lang="zh-CN" altLang="en-US" sz="2000" dirty="0"/>
          </a:p>
        </p:txBody>
      </p:sp>
      <p:pic>
        <p:nvPicPr>
          <p:cNvPr id="5" name="图片 14" descr="http://docs.openstack.org/grizzly/openstack-compute/admin/content/figures/7/figures/filteringWorkflow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486" y="999892"/>
            <a:ext cx="5237162" cy="3805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NOVA</a:t>
            </a:r>
            <a:r>
              <a:rPr lang="zh-CN" altLang="en-US" dirty="0" smtClean="0"/>
              <a:t>基本概念</a:t>
            </a:r>
            <a:r>
              <a:rPr lang="en-US" altLang="zh-CN" dirty="0" smtClean="0"/>
              <a:t>----</a:t>
            </a:r>
            <a:r>
              <a:rPr lang="zh-CN" altLang="en-US" dirty="0" smtClean="0"/>
              <a:t>配置文件</a:t>
            </a:r>
            <a:r>
              <a:rPr lang="en-US" altLang="zh-CN" dirty="0" err="1" smtClean="0"/>
              <a:t>nova.conf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half" idx="1"/>
          </p:nvPr>
        </p:nvSpPr>
        <p:spPr>
          <a:xfrm>
            <a:off x="358774" y="1063625"/>
            <a:ext cx="7409271" cy="3325813"/>
          </a:xfrm>
        </p:spPr>
        <p:txBody>
          <a:bodyPr/>
          <a:lstStyle/>
          <a:p>
            <a:pPr>
              <a:buFont typeface="Wingdings" pitchFamily="2" charset="2"/>
              <a:buChar char="u"/>
            </a:pPr>
            <a:r>
              <a:rPr lang="en-US" altLang="zh-CN" sz="2400" dirty="0" err="1" smtClean="0"/>
              <a:t>OpenStack</a:t>
            </a:r>
            <a:r>
              <a:rPr lang="zh-CN" altLang="en-US" sz="2400" dirty="0" smtClean="0"/>
              <a:t>具有灵活的软件架构，用户可以通过配置项来灵活的配置系统达到用户的目的。</a:t>
            </a:r>
            <a:endParaRPr lang="en-US" altLang="zh-CN" sz="2400" dirty="0" smtClean="0"/>
          </a:p>
          <a:p>
            <a:pPr>
              <a:buFont typeface="Wingdings" pitchFamily="2" charset="2"/>
              <a:buChar char="u"/>
            </a:pPr>
            <a:r>
              <a:rPr lang="zh-CN" altLang="en-US" sz="2400" dirty="0" smtClean="0"/>
              <a:t>配置文件以段进行分割，段下面是具体的配置项及配置值</a:t>
            </a:r>
            <a:endParaRPr lang="en-US" altLang="zh-CN" sz="2400" dirty="0" smtClean="0"/>
          </a:p>
          <a:p>
            <a:pPr>
              <a:buFont typeface="Wingdings" pitchFamily="2" charset="2"/>
              <a:buChar char="u"/>
            </a:pPr>
            <a:r>
              <a:rPr lang="en-US" altLang="zh-CN" sz="2400" dirty="0" err="1" smtClean="0"/>
              <a:t>Openstack</a:t>
            </a:r>
            <a:r>
              <a:rPr lang="zh-CN" altLang="en-US" sz="2400" dirty="0" smtClean="0"/>
              <a:t>服务上电的时候会读取配置文件中本服务需要的配置项，所以修改配置项后需要重启相应的服务才能生效。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Nova</a:t>
            </a:r>
            <a:r>
              <a:rPr lang="zh-CN" altLang="en-US" dirty="0" smtClean="0"/>
              <a:t>基本概念</a:t>
            </a:r>
            <a:r>
              <a:rPr lang="en-US" altLang="zh-CN" dirty="0" smtClean="0"/>
              <a:t>----</a:t>
            </a:r>
            <a:r>
              <a:rPr lang="zh-CN" altLang="en-US" dirty="0" smtClean="0"/>
              <a:t>日志文件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4" y="949234"/>
            <a:ext cx="7992745" cy="3440204"/>
          </a:xfrm>
        </p:spPr>
        <p:txBody>
          <a:bodyPr/>
          <a:lstStyle/>
          <a:p>
            <a:pPr>
              <a:buFont typeface="Wingdings" pitchFamily="2" charset="2"/>
              <a:buChar char="u"/>
            </a:pPr>
            <a:r>
              <a:rPr lang="en-US" altLang="zh-CN" dirty="0" err="1" smtClean="0"/>
              <a:t>Openstack</a:t>
            </a:r>
            <a:r>
              <a:rPr lang="zh-CN" altLang="en-US" dirty="0" smtClean="0"/>
              <a:t>中各个组件的各个服务都具有自己的日志文件</a:t>
            </a:r>
            <a:endParaRPr lang="en-US" altLang="zh-CN" dirty="0" smtClean="0"/>
          </a:p>
          <a:p>
            <a:pPr>
              <a:buFont typeface="Wingdings" pitchFamily="2" charset="2"/>
              <a:buChar char="u"/>
            </a:pPr>
            <a:r>
              <a:rPr lang="zh-CN" altLang="en-US" dirty="0" smtClean="0"/>
              <a:t>存放在 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var</a:t>
            </a:r>
            <a:r>
              <a:rPr lang="en-US" altLang="zh-CN" dirty="0" smtClean="0"/>
              <a:t>/log/nova/ </a:t>
            </a:r>
            <a:r>
              <a:rPr lang="zh-CN" altLang="en-US" dirty="0" smtClean="0"/>
              <a:t>目录下面</a:t>
            </a:r>
            <a:endParaRPr lang="en-US" altLang="zh-CN" dirty="0" smtClean="0"/>
          </a:p>
          <a:p>
            <a:pPr>
              <a:buFont typeface="Wingdings" pitchFamily="2" charset="2"/>
              <a:buChar char="u"/>
            </a:pPr>
            <a:r>
              <a:rPr lang="zh-CN" altLang="en-US" dirty="0" smtClean="0"/>
              <a:t>虚拟机生命周期中出现的大部分问题，都可以通过日志来追溯原因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3375" y="341313"/>
            <a:ext cx="8516938" cy="520836"/>
          </a:xfrm>
        </p:spPr>
        <p:txBody>
          <a:bodyPr/>
          <a:lstStyle/>
          <a:p>
            <a:r>
              <a:rPr lang="en-US" altLang="zh-CN" dirty="0" smtClean="0"/>
              <a:t>NOVA </a:t>
            </a:r>
            <a:r>
              <a:rPr lang="zh-CN" altLang="en-US" dirty="0" smtClean="0"/>
              <a:t>逻辑架构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969170" y="1139436"/>
            <a:ext cx="3551273" cy="3637693"/>
          </a:xfrm>
        </p:spPr>
        <p:txBody>
          <a:bodyPr>
            <a:normAutofit fontScale="92500" lnSpcReduction="10000"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2400" dirty="0" smtClean="0"/>
              <a:t>Nova-</a:t>
            </a:r>
            <a:r>
              <a:rPr lang="en-US" altLang="zh-CN" sz="2400" dirty="0" err="1" smtClean="0"/>
              <a:t>api</a:t>
            </a:r>
            <a:r>
              <a:rPr lang="zh-CN" altLang="en-US" sz="2400" dirty="0" smtClean="0"/>
              <a:t>接收请求</a:t>
            </a:r>
            <a:endParaRPr lang="en-US" altLang="zh-CN" sz="2400" dirty="0" smtClean="0"/>
          </a:p>
          <a:p>
            <a:pPr>
              <a:buFont typeface="Arial" pitchFamily="34" charset="0"/>
              <a:buChar char="•"/>
            </a:pPr>
            <a:r>
              <a:rPr lang="en-US" altLang="zh-CN" sz="2400" dirty="0" smtClean="0"/>
              <a:t>Nova-scheduler</a:t>
            </a:r>
            <a:r>
              <a:rPr lang="zh-CN" altLang="en-US" sz="2400" dirty="0" smtClean="0"/>
              <a:t>选择合适的</a:t>
            </a:r>
            <a:r>
              <a:rPr lang="en-US" altLang="zh-CN" sz="2400" dirty="0" smtClean="0"/>
              <a:t>nova-compute</a:t>
            </a:r>
            <a:r>
              <a:rPr lang="zh-CN" altLang="en-US" sz="2400" dirty="0" smtClean="0"/>
              <a:t>节点</a:t>
            </a:r>
            <a:endParaRPr lang="en-US" altLang="zh-CN" sz="2400" dirty="0" smtClean="0"/>
          </a:p>
          <a:p>
            <a:pPr>
              <a:buFont typeface="Arial" pitchFamily="34" charset="0"/>
              <a:buChar char="•"/>
            </a:pPr>
            <a:r>
              <a:rPr lang="en-US" altLang="zh-CN" sz="2400" dirty="0" smtClean="0"/>
              <a:t>Nova-compute</a:t>
            </a:r>
            <a:r>
              <a:rPr lang="zh-CN" altLang="en-US" sz="2400" dirty="0" smtClean="0"/>
              <a:t>通过</a:t>
            </a:r>
            <a:r>
              <a:rPr lang="en-US" altLang="zh-CN" sz="2400" dirty="0" smtClean="0"/>
              <a:t>hypervisor</a:t>
            </a:r>
            <a:r>
              <a:rPr lang="zh-CN" altLang="en-US" sz="2400" dirty="0" smtClean="0"/>
              <a:t>完成用户请求</a:t>
            </a:r>
            <a:endParaRPr lang="en-US" altLang="zh-CN" sz="2400" dirty="0" smtClean="0"/>
          </a:p>
          <a:p>
            <a:pPr>
              <a:buFont typeface="Arial" pitchFamily="34" charset="0"/>
              <a:buChar char="•"/>
            </a:pPr>
            <a:r>
              <a:rPr lang="en-US" altLang="zh-CN" sz="2400" dirty="0" smtClean="0"/>
              <a:t>Nova-conductor</a:t>
            </a:r>
            <a:r>
              <a:rPr lang="zh-CN" altLang="en-US" sz="2400" dirty="0" smtClean="0"/>
              <a:t>为</a:t>
            </a:r>
            <a:r>
              <a:rPr lang="en-US" altLang="zh-CN" sz="2400" dirty="0" smtClean="0"/>
              <a:t>nova-compute</a:t>
            </a:r>
            <a:r>
              <a:rPr lang="zh-CN" altLang="en-US" sz="2400" dirty="0" smtClean="0"/>
              <a:t>访问数据库的中介</a:t>
            </a:r>
            <a:endParaRPr lang="en-US" altLang="zh-CN" sz="2400" dirty="0" smtClean="0"/>
          </a:p>
          <a:p>
            <a:pPr>
              <a:buFont typeface="Arial" pitchFamily="34" charset="0"/>
              <a:buChar char="•"/>
            </a:pPr>
            <a:r>
              <a:rPr lang="zh-CN" altLang="en-US" sz="2400" dirty="0" smtClean="0"/>
              <a:t>各个服务都通过消息服务器进行通信</a:t>
            </a:r>
            <a:endParaRPr lang="en-US" altLang="zh-CN" sz="2400" dirty="0" smtClean="0"/>
          </a:p>
          <a:p>
            <a:endParaRPr lang="zh-CN" altLang="en-US" dirty="0"/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/>
        </p:nvGraphicFramePr>
        <p:xfrm>
          <a:off x="636735" y="739719"/>
          <a:ext cx="4029075" cy="4029075"/>
        </p:xfrm>
        <a:graphic>
          <a:graphicData uri="http://schemas.openxmlformats.org/presentationml/2006/ole">
            <p:oleObj spid="_x0000_s24578" name="图片" r:id="rId3" imgW="4028571" imgH="4028571" progId="StaticDib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物理架构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160590" y="1301262"/>
            <a:ext cx="2536825" cy="2578742"/>
          </a:xfrm>
        </p:spPr>
        <p:txBody>
          <a:bodyPr/>
          <a:lstStyle/>
          <a:p>
            <a:pPr>
              <a:buFont typeface="Wingdings" pitchFamily="2" charset="2"/>
              <a:buChar char="u"/>
            </a:pPr>
            <a:r>
              <a:rPr lang="zh-CN" altLang="en-US" dirty="0" smtClean="0"/>
              <a:t>单节点</a:t>
            </a:r>
            <a:endParaRPr lang="en-US" altLang="zh-CN" dirty="0" smtClean="0"/>
          </a:p>
          <a:p>
            <a:pPr>
              <a:buFont typeface="Wingdings" pitchFamily="2" charset="2"/>
              <a:buChar char="u"/>
            </a:pPr>
            <a:r>
              <a:rPr lang="zh-CN" altLang="en-US" dirty="0" smtClean="0"/>
              <a:t>双节点</a:t>
            </a:r>
            <a:endParaRPr lang="en-US" altLang="zh-CN" dirty="0" smtClean="0"/>
          </a:p>
          <a:p>
            <a:pPr>
              <a:buFont typeface="Wingdings" pitchFamily="2" charset="2"/>
              <a:buChar char="u"/>
            </a:pPr>
            <a:r>
              <a:rPr lang="zh-CN" altLang="en-US" dirty="0" smtClean="0"/>
              <a:t>扁平多节点</a:t>
            </a:r>
            <a:endParaRPr lang="en-US" altLang="zh-CN" dirty="0" smtClean="0"/>
          </a:p>
          <a:p>
            <a:pPr>
              <a:buFont typeface="Wingdings" pitchFamily="2" charset="2"/>
              <a:buChar char="u"/>
            </a:pPr>
            <a:r>
              <a:rPr lang="en-US" altLang="zh-CN" dirty="0" smtClean="0"/>
              <a:t>Cell</a:t>
            </a:r>
            <a:r>
              <a:rPr lang="zh-CN" altLang="en-US" dirty="0" smtClean="0"/>
              <a:t>多节点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标题 2"/>
          <p:cNvSpPr txBox="1">
            <a:spLocks/>
          </p:cNvSpPr>
          <p:nvPr/>
        </p:nvSpPr>
        <p:spPr bwMode="auto">
          <a:xfrm>
            <a:off x="169169" y="205981"/>
            <a:ext cx="8229600" cy="430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defTabSz="457200" eaLnBrk="0" hangingPunct="0">
              <a:spcBef>
                <a:spcPct val="0"/>
              </a:spcBef>
            </a:pPr>
            <a:r>
              <a:rPr lang="en-US" altLang="zh-CN" b="1" dirty="0" smtClean="0"/>
              <a:t>TECS</a:t>
            </a:r>
            <a:r>
              <a:rPr lang="zh-CN" altLang="en-US" b="1" dirty="0" smtClean="0"/>
              <a:t>整体架构</a:t>
            </a:r>
            <a:endParaRPr lang="zh-CN" altLang="en-US" b="1" dirty="0"/>
          </a:p>
        </p:txBody>
      </p:sp>
      <p:grpSp>
        <p:nvGrpSpPr>
          <p:cNvPr id="2" name="组合 162"/>
          <p:cNvGrpSpPr/>
          <p:nvPr/>
        </p:nvGrpSpPr>
        <p:grpSpPr>
          <a:xfrm>
            <a:off x="84692" y="843558"/>
            <a:ext cx="6256745" cy="3918047"/>
            <a:chOff x="84691" y="1262503"/>
            <a:chExt cx="6256745" cy="5224062"/>
          </a:xfrm>
        </p:grpSpPr>
        <p:sp>
          <p:nvSpPr>
            <p:cNvPr id="63" name="矩形 62"/>
            <p:cNvSpPr/>
            <p:nvPr/>
          </p:nvSpPr>
          <p:spPr>
            <a:xfrm>
              <a:off x="2754018" y="4544354"/>
              <a:ext cx="1574794" cy="28808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>
                  <a:solidFill>
                    <a:schemeClr val="bg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ZTE</a:t>
              </a:r>
              <a:r>
                <a:rPr lang="zh-CN" altLang="en-US" sz="1600" dirty="0" smtClean="0">
                  <a:solidFill>
                    <a:schemeClr val="bg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虚拟化资源</a:t>
              </a:r>
              <a:endParaRPr lang="zh-CN" altLang="en-US" sz="1600" dirty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179512" y="4482479"/>
              <a:ext cx="1281584" cy="74008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第三方虚拟化</a:t>
              </a:r>
              <a:endPara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设施</a:t>
              </a:r>
              <a:endPara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1547664" y="4480484"/>
              <a:ext cx="4087826" cy="734523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1668110" y="4878173"/>
              <a:ext cx="1147373" cy="28808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存储虚拟化</a:t>
              </a:r>
              <a:endPara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2989327" y="4878173"/>
              <a:ext cx="1147373" cy="28808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计算虚拟化</a:t>
              </a:r>
              <a:endPara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4310545" y="4878173"/>
              <a:ext cx="1147373" cy="28808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网络虚拟化</a:t>
              </a:r>
              <a:endPara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3203849" y="2631642"/>
              <a:ext cx="2448272" cy="128686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3242486" y="2924944"/>
              <a:ext cx="1147372" cy="27485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HA/LB</a:t>
              </a:r>
              <a:endPara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4446869" y="2904551"/>
              <a:ext cx="1147373" cy="28808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容灾备份恢复</a:t>
              </a:r>
              <a:endPara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3242485" y="3243010"/>
              <a:ext cx="1147373" cy="28808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NaaS</a:t>
              </a:r>
              <a:endPara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4450844" y="3243009"/>
              <a:ext cx="1147373" cy="28808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SDN/NFV</a:t>
              </a:r>
              <a:endPara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3237010" y="3577539"/>
              <a:ext cx="1147373" cy="28808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资源调度增强</a:t>
              </a:r>
              <a:endPara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4446869" y="3577539"/>
              <a:ext cx="1147373" cy="28808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多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IDC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调度</a:t>
              </a:r>
              <a:endPara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84691" y="4389963"/>
              <a:ext cx="5639438" cy="882943"/>
            </a:xfrm>
            <a:prstGeom prst="rect">
              <a:avLst/>
            </a:prstGeom>
            <a:noFill/>
            <a:ln w="15875">
              <a:solidFill>
                <a:schemeClr val="accent6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107505" y="2492896"/>
              <a:ext cx="5616624" cy="1634086"/>
            </a:xfrm>
            <a:prstGeom prst="rect">
              <a:avLst/>
            </a:prstGeom>
            <a:noFill/>
            <a:ln w="15875">
              <a:solidFill>
                <a:schemeClr val="accent6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697499" y="2541031"/>
              <a:ext cx="1415772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扩展功能支持</a:t>
              </a:r>
              <a:endParaRPr lang="zh-CN" altLang="en-US" sz="1600" dirty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204721" y="2155443"/>
              <a:ext cx="1584131" cy="41036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zh-CN" sz="1400" b="1" dirty="0" smtClean="0">
                  <a:solidFill>
                    <a:schemeClr val="bg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OpenStack API </a:t>
              </a:r>
              <a:endParaRPr lang="zh-CN" altLang="en-US" sz="1400" b="1" dirty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987824" y="2168414"/>
              <a:ext cx="948781" cy="41036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zh-CN" sz="1400" b="1" dirty="0" smtClean="0">
                  <a:solidFill>
                    <a:schemeClr val="bg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AWS API </a:t>
              </a:r>
              <a:endParaRPr lang="zh-CN" altLang="en-US" sz="1400" b="1" dirty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283968" y="2155260"/>
              <a:ext cx="1241784" cy="41036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bg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私有定制</a:t>
              </a:r>
              <a:r>
                <a:rPr lang="en-US" altLang="zh-CN" sz="1400" b="1" dirty="0" smtClean="0">
                  <a:solidFill>
                    <a:schemeClr val="bg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API </a:t>
              </a:r>
              <a:endParaRPr lang="zh-CN" altLang="en-US" sz="1400" b="1" dirty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82" name="直接连接符 81"/>
            <p:cNvCxnSpPr/>
            <p:nvPr/>
          </p:nvCxnSpPr>
          <p:spPr>
            <a:xfrm>
              <a:off x="1284831" y="2068342"/>
              <a:ext cx="0" cy="498277"/>
            </a:xfrm>
            <a:prstGeom prst="line">
              <a:avLst/>
            </a:prstGeom>
            <a:ln w="3810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AutoShape 23"/>
            <p:cNvSpPr>
              <a:spLocks noChangeArrowheads="1"/>
            </p:cNvSpPr>
            <p:nvPr/>
          </p:nvSpPr>
          <p:spPr bwMode="auto">
            <a:xfrm>
              <a:off x="150329" y="1262503"/>
              <a:ext cx="5429783" cy="754323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75000"/>
                </a:schemeClr>
              </a:solidFill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eaVert" wrap="none" lIns="90000" tIns="46800" rIns="90000" bIns="46800" anchor="b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200" b="1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200" b="1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200" b="1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200" b="1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200" b="1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200" b="1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200" b="1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200" b="1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200" b="1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9pPr>
            </a:lstStyle>
            <a:p>
              <a:pPr algn="ctr" eaLnBrk="0" hangingPunct="0"/>
              <a:endParaRPr lang="zh-CN" altLang="en-US" sz="16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4" name="圆角矩形 83"/>
            <p:cNvSpPr/>
            <p:nvPr/>
          </p:nvSpPr>
          <p:spPr>
            <a:xfrm>
              <a:off x="292020" y="1422138"/>
              <a:ext cx="734708" cy="50096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  <a:alpha val="25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IMS</a:t>
              </a:r>
              <a:endParaRPr lang="zh-CN" altLang="en-US" sz="1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5" name="圆角矩形 84"/>
            <p:cNvSpPr/>
            <p:nvPr/>
          </p:nvSpPr>
          <p:spPr>
            <a:xfrm>
              <a:off x="1123281" y="1407653"/>
              <a:ext cx="734708" cy="51249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  <a:alpha val="25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EPC</a:t>
              </a:r>
              <a:endParaRPr lang="zh-CN" altLang="en-US" sz="1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86" name="Picture 15" descr="CSCF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23203" y="1678859"/>
              <a:ext cx="550400" cy="2369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" name="Picture 67" descr="Softswtich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72412" y="1651917"/>
              <a:ext cx="626383" cy="2744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8" name="圆角矩形 87"/>
            <p:cNvSpPr/>
            <p:nvPr/>
          </p:nvSpPr>
          <p:spPr>
            <a:xfrm>
              <a:off x="4572000" y="1412776"/>
              <a:ext cx="734708" cy="51249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  <a:alpha val="25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IT APP</a:t>
              </a:r>
              <a:endParaRPr lang="zh-CN" altLang="en-US" sz="1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" name="圆角矩形 88"/>
            <p:cNvSpPr/>
            <p:nvPr/>
          </p:nvSpPr>
          <p:spPr>
            <a:xfrm>
              <a:off x="3679157" y="1410394"/>
              <a:ext cx="734708" cy="50096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  <a:alpha val="25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…</a:t>
              </a:r>
              <a:endParaRPr lang="zh-CN" altLang="en-US" sz="1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0" name="圆角矩形 89"/>
            <p:cNvSpPr/>
            <p:nvPr/>
          </p:nvSpPr>
          <p:spPr>
            <a:xfrm>
              <a:off x="1966744" y="1407421"/>
              <a:ext cx="734708" cy="51249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  <a:alpha val="25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zh-CN" altLang="en-US" sz="14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企业云</a:t>
              </a:r>
              <a:endParaRPr lang="zh-CN" altLang="en-US" sz="1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1" name="圆角矩形 90"/>
            <p:cNvSpPr/>
            <p:nvPr/>
          </p:nvSpPr>
          <p:spPr>
            <a:xfrm>
              <a:off x="2819576" y="1411927"/>
              <a:ext cx="734708" cy="51249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  <a:alpha val="25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租户</a:t>
              </a:r>
              <a:endParaRPr lang="zh-CN" altLang="en-US" sz="1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92" name="直接连接符 91"/>
            <p:cNvCxnSpPr/>
            <p:nvPr/>
          </p:nvCxnSpPr>
          <p:spPr>
            <a:xfrm>
              <a:off x="1552207" y="4075169"/>
              <a:ext cx="0" cy="254903"/>
            </a:xfrm>
            <a:prstGeom prst="line">
              <a:avLst/>
            </a:prstGeom>
            <a:ln w="3810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组合 167"/>
            <p:cNvGrpSpPr/>
            <p:nvPr/>
          </p:nvGrpSpPr>
          <p:grpSpPr>
            <a:xfrm>
              <a:off x="179512" y="5413274"/>
              <a:ext cx="5536304" cy="902875"/>
              <a:chOff x="241200" y="4758564"/>
              <a:chExt cx="4704065" cy="1297673"/>
            </a:xfrm>
          </p:grpSpPr>
          <p:grpSp>
            <p:nvGrpSpPr>
              <p:cNvPr id="4" name="Group 73"/>
              <p:cNvGrpSpPr>
                <a:grpSpLocks/>
              </p:cNvGrpSpPr>
              <p:nvPr/>
            </p:nvGrpSpPr>
            <p:grpSpPr bwMode="auto">
              <a:xfrm>
                <a:off x="2292740" y="4936181"/>
                <a:ext cx="527289" cy="609102"/>
                <a:chOff x="3481" y="1082"/>
                <a:chExt cx="299" cy="352"/>
              </a:xfrm>
            </p:grpSpPr>
            <p:grpSp>
              <p:nvGrpSpPr>
                <p:cNvPr id="5" name="Group 74"/>
                <p:cNvGrpSpPr>
                  <a:grpSpLocks/>
                </p:cNvGrpSpPr>
                <p:nvPr/>
              </p:nvGrpSpPr>
              <p:grpSpPr bwMode="auto">
                <a:xfrm>
                  <a:off x="3628" y="1082"/>
                  <a:ext cx="152" cy="205"/>
                  <a:chOff x="2784" y="96"/>
                  <a:chExt cx="336" cy="311"/>
                </a:xfrm>
              </p:grpSpPr>
              <p:grpSp>
                <p:nvGrpSpPr>
                  <p:cNvPr id="6" name="Group 75"/>
                  <p:cNvGrpSpPr>
                    <a:grpSpLocks/>
                  </p:cNvGrpSpPr>
                  <p:nvPr/>
                </p:nvGrpSpPr>
                <p:grpSpPr bwMode="auto">
                  <a:xfrm>
                    <a:off x="2784" y="276"/>
                    <a:ext cx="336" cy="131"/>
                    <a:chOff x="2784" y="240"/>
                    <a:chExt cx="336" cy="131"/>
                  </a:xfrm>
                </p:grpSpPr>
                <p:sp>
                  <p:nvSpPr>
                    <p:cNvPr id="182" name="Oval 7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84" y="246"/>
                      <a:ext cx="336" cy="125"/>
                    </a:xfrm>
                    <a:prstGeom prst="ellipse">
                      <a:avLst/>
                    </a:prstGeom>
                    <a:solidFill>
                      <a:srgbClr val="CC66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9pPr>
                    </a:lstStyle>
                    <a:p>
                      <a:pPr algn="ctr" eaLnBrk="0" hangingPunct="0"/>
                      <a:endParaRPr lang="zh-CN" altLang="en-US"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  <p:sp>
                  <p:nvSpPr>
                    <p:cNvPr id="183" name="Oval 7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84" y="240"/>
                      <a:ext cx="336" cy="111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D8AF00"/>
                        </a:gs>
                        <a:gs pos="50000">
                          <a:srgbClr val="FFB061"/>
                        </a:gs>
                        <a:gs pos="100000">
                          <a:srgbClr val="D8AF00"/>
                        </a:gs>
                      </a:gsLst>
                      <a:lin ang="0" scaled="1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9pPr>
                    </a:lstStyle>
                    <a:p>
                      <a:pPr algn="ctr" eaLnBrk="0" hangingPunct="0"/>
                      <a:endParaRPr lang="zh-CN" altLang="en-US"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</p:grpSp>
              <p:grpSp>
                <p:nvGrpSpPr>
                  <p:cNvPr id="7" name="Group 78"/>
                  <p:cNvGrpSpPr>
                    <a:grpSpLocks/>
                  </p:cNvGrpSpPr>
                  <p:nvPr/>
                </p:nvGrpSpPr>
                <p:grpSpPr bwMode="auto">
                  <a:xfrm>
                    <a:off x="2784" y="240"/>
                    <a:ext cx="336" cy="131"/>
                    <a:chOff x="2784" y="240"/>
                    <a:chExt cx="336" cy="131"/>
                  </a:xfrm>
                </p:grpSpPr>
                <p:sp>
                  <p:nvSpPr>
                    <p:cNvPr id="180" name="Oval 7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84" y="246"/>
                      <a:ext cx="336" cy="125"/>
                    </a:xfrm>
                    <a:prstGeom prst="ellipse">
                      <a:avLst/>
                    </a:prstGeom>
                    <a:solidFill>
                      <a:srgbClr val="CC66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9pPr>
                    </a:lstStyle>
                    <a:p>
                      <a:pPr algn="ctr" eaLnBrk="0" hangingPunct="0"/>
                      <a:endParaRPr lang="zh-CN" altLang="en-US"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  <p:sp>
                  <p:nvSpPr>
                    <p:cNvPr id="181" name="Oval 8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84" y="240"/>
                      <a:ext cx="336" cy="111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D8AF00"/>
                        </a:gs>
                        <a:gs pos="50000">
                          <a:srgbClr val="FFB061"/>
                        </a:gs>
                        <a:gs pos="100000">
                          <a:srgbClr val="D8AF00"/>
                        </a:gs>
                      </a:gsLst>
                      <a:lin ang="0" scaled="1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9pPr>
                    </a:lstStyle>
                    <a:p>
                      <a:pPr algn="ctr" eaLnBrk="0" hangingPunct="0"/>
                      <a:endParaRPr lang="zh-CN" altLang="en-US"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</p:grpSp>
              <p:grpSp>
                <p:nvGrpSpPr>
                  <p:cNvPr id="8" name="Group 81"/>
                  <p:cNvGrpSpPr>
                    <a:grpSpLocks/>
                  </p:cNvGrpSpPr>
                  <p:nvPr/>
                </p:nvGrpSpPr>
                <p:grpSpPr bwMode="auto">
                  <a:xfrm>
                    <a:off x="2784" y="208"/>
                    <a:ext cx="336" cy="131"/>
                    <a:chOff x="2784" y="240"/>
                    <a:chExt cx="336" cy="131"/>
                  </a:xfrm>
                </p:grpSpPr>
                <p:sp>
                  <p:nvSpPr>
                    <p:cNvPr id="178" name="Oval 8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84" y="246"/>
                      <a:ext cx="336" cy="125"/>
                    </a:xfrm>
                    <a:prstGeom prst="ellipse">
                      <a:avLst/>
                    </a:prstGeom>
                    <a:solidFill>
                      <a:srgbClr val="CC66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9pPr>
                    </a:lstStyle>
                    <a:p>
                      <a:pPr algn="ctr" eaLnBrk="0" hangingPunct="0"/>
                      <a:endParaRPr lang="zh-CN" altLang="en-US"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  <p:sp>
                  <p:nvSpPr>
                    <p:cNvPr id="179" name="Oval 8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84" y="240"/>
                      <a:ext cx="336" cy="111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D8AF00"/>
                        </a:gs>
                        <a:gs pos="50000">
                          <a:srgbClr val="FFB061"/>
                        </a:gs>
                        <a:gs pos="100000">
                          <a:srgbClr val="D8AF00"/>
                        </a:gs>
                      </a:gsLst>
                      <a:lin ang="0" scaled="1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9pPr>
                    </a:lstStyle>
                    <a:p>
                      <a:pPr algn="ctr" eaLnBrk="0" hangingPunct="0"/>
                      <a:endParaRPr lang="zh-CN" altLang="en-US"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</p:grpSp>
              <p:grpSp>
                <p:nvGrpSpPr>
                  <p:cNvPr id="9" name="Group 84"/>
                  <p:cNvGrpSpPr>
                    <a:grpSpLocks/>
                  </p:cNvGrpSpPr>
                  <p:nvPr/>
                </p:nvGrpSpPr>
                <p:grpSpPr bwMode="auto">
                  <a:xfrm>
                    <a:off x="2784" y="172"/>
                    <a:ext cx="336" cy="131"/>
                    <a:chOff x="2784" y="240"/>
                    <a:chExt cx="336" cy="131"/>
                  </a:xfrm>
                </p:grpSpPr>
                <p:sp>
                  <p:nvSpPr>
                    <p:cNvPr id="176" name="Oval 8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84" y="246"/>
                      <a:ext cx="336" cy="125"/>
                    </a:xfrm>
                    <a:prstGeom prst="ellipse">
                      <a:avLst/>
                    </a:prstGeom>
                    <a:solidFill>
                      <a:srgbClr val="CC66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9pPr>
                    </a:lstStyle>
                    <a:p>
                      <a:pPr algn="ctr" eaLnBrk="0" hangingPunct="0"/>
                      <a:endParaRPr lang="zh-CN" altLang="en-US"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  <p:sp>
                  <p:nvSpPr>
                    <p:cNvPr id="177" name="Oval 8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84" y="240"/>
                      <a:ext cx="336" cy="111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D8AF00"/>
                        </a:gs>
                        <a:gs pos="50000">
                          <a:srgbClr val="FFB061"/>
                        </a:gs>
                        <a:gs pos="100000">
                          <a:srgbClr val="D8AF00"/>
                        </a:gs>
                      </a:gsLst>
                      <a:lin ang="0" scaled="1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9pPr>
                    </a:lstStyle>
                    <a:p>
                      <a:pPr algn="ctr" eaLnBrk="0" hangingPunct="0"/>
                      <a:endParaRPr lang="zh-CN" altLang="en-US"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</p:grpSp>
              <p:grpSp>
                <p:nvGrpSpPr>
                  <p:cNvPr id="10" name="Group 87"/>
                  <p:cNvGrpSpPr>
                    <a:grpSpLocks/>
                  </p:cNvGrpSpPr>
                  <p:nvPr/>
                </p:nvGrpSpPr>
                <p:grpSpPr bwMode="auto">
                  <a:xfrm>
                    <a:off x="2784" y="136"/>
                    <a:ext cx="336" cy="131"/>
                    <a:chOff x="2784" y="240"/>
                    <a:chExt cx="336" cy="131"/>
                  </a:xfrm>
                </p:grpSpPr>
                <p:sp>
                  <p:nvSpPr>
                    <p:cNvPr id="174" name="Oval 8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84" y="246"/>
                      <a:ext cx="336" cy="125"/>
                    </a:xfrm>
                    <a:prstGeom prst="ellipse">
                      <a:avLst/>
                    </a:prstGeom>
                    <a:solidFill>
                      <a:srgbClr val="CC66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9pPr>
                    </a:lstStyle>
                    <a:p>
                      <a:pPr algn="ctr" eaLnBrk="0" hangingPunct="0"/>
                      <a:endParaRPr lang="zh-CN" altLang="en-US"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  <p:sp>
                  <p:nvSpPr>
                    <p:cNvPr id="175" name="Oval 8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84" y="240"/>
                      <a:ext cx="336" cy="111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D8AF00"/>
                        </a:gs>
                        <a:gs pos="50000">
                          <a:srgbClr val="FFB061"/>
                        </a:gs>
                        <a:gs pos="100000">
                          <a:srgbClr val="D8AF00"/>
                        </a:gs>
                      </a:gsLst>
                      <a:lin ang="0" scaled="1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9pPr>
                    </a:lstStyle>
                    <a:p>
                      <a:pPr algn="ctr" eaLnBrk="0" hangingPunct="0"/>
                      <a:endParaRPr lang="zh-CN" altLang="en-US"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</p:grpSp>
              <p:sp>
                <p:nvSpPr>
                  <p:cNvPr id="172" name="Oval 90"/>
                  <p:cNvSpPr>
                    <a:spLocks noChangeArrowheads="1"/>
                  </p:cNvSpPr>
                  <p:nvPr/>
                </p:nvSpPr>
                <p:spPr bwMode="auto">
                  <a:xfrm>
                    <a:off x="2784" y="102"/>
                    <a:ext cx="336" cy="125"/>
                  </a:xfrm>
                  <a:prstGeom prst="ellipse">
                    <a:avLst/>
                  </a:prstGeom>
                  <a:solidFill>
                    <a:srgbClr val="CC66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9pPr>
                  </a:lstStyle>
                  <a:p>
                    <a:pPr algn="ctr" eaLnBrk="0" hangingPunct="0"/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173" name="Oval 91"/>
                  <p:cNvSpPr>
                    <a:spLocks noChangeArrowheads="1"/>
                  </p:cNvSpPr>
                  <p:nvPr/>
                </p:nvSpPr>
                <p:spPr bwMode="auto">
                  <a:xfrm>
                    <a:off x="2784" y="96"/>
                    <a:ext cx="336" cy="111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FFCC00"/>
                      </a:gs>
                      <a:gs pos="50000">
                        <a:srgbClr val="FFCC99"/>
                      </a:gs>
                      <a:gs pos="100000">
                        <a:srgbClr val="FFCC00"/>
                      </a:gs>
                    </a:gsLst>
                    <a:lin ang="0" scaled="1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9pPr>
                  </a:lstStyle>
                  <a:p>
                    <a:pPr algn="ctr" eaLnBrk="0" hangingPunct="0"/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</p:grpSp>
            <p:grpSp>
              <p:nvGrpSpPr>
                <p:cNvPr id="11" name="Group 92"/>
                <p:cNvGrpSpPr>
                  <a:grpSpLocks/>
                </p:cNvGrpSpPr>
                <p:nvPr/>
              </p:nvGrpSpPr>
              <p:grpSpPr bwMode="auto">
                <a:xfrm>
                  <a:off x="3481" y="1139"/>
                  <a:ext cx="161" cy="208"/>
                  <a:chOff x="2976" y="3264"/>
                  <a:chExt cx="720" cy="577"/>
                </a:xfrm>
              </p:grpSpPr>
              <p:grpSp>
                <p:nvGrpSpPr>
                  <p:cNvPr id="12" name="Group 93"/>
                  <p:cNvGrpSpPr>
                    <a:grpSpLocks/>
                  </p:cNvGrpSpPr>
                  <p:nvPr/>
                </p:nvGrpSpPr>
                <p:grpSpPr bwMode="auto">
                  <a:xfrm>
                    <a:off x="2976" y="3616"/>
                    <a:ext cx="720" cy="225"/>
                    <a:chOff x="2304" y="2166"/>
                    <a:chExt cx="288" cy="90"/>
                  </a:xfrm>
                </p:grpSpPr>
                <p:sp>
                  <p:nvSpPr>
                    <p:cNvPr id="165" name="Oval 9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04" y="2170"/>
                      <a:ext cx="288" cy="86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00AFD8"/>
                        </a:gs>
                        <a:gs pos="50000">
                          <a:srgbClr val="7575AD"/>
                        </a:gs>
                        <a:gs pos="100000">
                          <a:srgbClr val="00AFD8"/>
                        </a:gs>
                      </a:gsLst>
                      <a:lin ang="0" scaled="1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9pPr>
                    </a:lstStyle>
                    <a:p>
                      <a:pPr algn="ctr" eaLnBrk="0" hangingPunct="0"/>
                      <a:endParaRPr lang="zh-CN" altLang="en-US"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  <p:sp>
                  <p:nvSpPr>
                    <p:cNvPr id="166" name="Oval 9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04" y="2166"/>
                      <a:ext cx="288" cy="76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57DFFF"/>
                        </a:gs>
                        <a:gs pos="50000">
                          <a:srgbClr val="00AFD8"/>
                        </a:gs>
                        <a:gs pos="100000">
                          <a:srgbClr val="57DFFF"/>
                        </a:gs>
                      </a:gsLst>
                      <a:lin ang="0" scaled="1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9pPr>
                    </a:lstStyle>
                    <a:p>
                      <a:pPr algn="ctr" eaLnBrk="0" hangingPunct="0"/>
                      <a:endParaRPr lang="zh-CN" altLang="en-US"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</p:grpSp>
              <p:grpSp>
                <p:nvGrpSpPr>
                  <p:cNvPr id="13" name="Group 96"/>
                  <p:cNvGrpSpPr>
                    <a:grpSpLocks/>
                  </p:cNvGrpSpPr>
                  <p:nvPr/>
                </p:nvGrpSpPr>
                <p:grpSpPr bwMode="auto">
                  <a:xfrm>
                    <a:off x="2976" y="3552"/>
                    <a:ext cx="720" cy="225"/>
                    <a:chOff x="2304" y="2166"/>
                    <a:chExt cx="288" cy="90"/>
                  </a:xfrm>
                </p:grpSpPr>
                <p:sp>
                  <p:nvSpPr>
                    <p:cNvPr id="163" name="Oval 9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04" y="2170"/>
                      <a:ext cx="288" cy="86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00AFD8"/>
                        </a:gs>
                        <a:gs pos="50000">
                          <a:srgbClr val="7575AD"/>
                        </a:gs>
                        <a:gs pos="100000">
                          <a:srgbClr val="00AFD8"/>
                        </a:gs>
                      </a:gsLst>
                      <a:lin ang="0" scaled="1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9pPr>
                    </a:lstStyle>
                    <a:p>
                      <a:pPr algn="ctr" eaLnBrk="0" hangingPunct="0"/>
                      <a:endParaRPr lang="zh-CN" altLang="en-US"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  <p:sp>
                  <p:nvSpPr>
                    <p:cNvPr id="164" name="Oval 9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04" y="2166"/>
                      <a:ext cx="288" cy="76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57DFFF"/>
                        </a:gs>
                        <a:gs pos="50000">
                          <a:srgbClr val="00AFD8"/>
                        </a:gs>
                        <a:gs pos="100000">
                          <a:srgbClr val="57DFFF"/>
                        </a:gs>
                      </a:gsLst>
                      <a:lin ang="0" scaled="1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9pPr>
                    </a:lstStyle>
                    <a:p>
                      <a:pPr algn="ctr" eaLnBrk="0" hangingPunct="0"/>
                      <a:endParaRPr lang="zh-CN" altLang="en-US"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</p:grpSp>
              <p:grpSp>
                <p:nvGrpSpPr>
                  <p:cNvPr id="14" name="Group 99"/>
                  <p:cNvGrpSpPr>
                    <a:grpSpLocks/>
                  </p:cNvGrpSpPr>
                  <p:nvPr/>
                </p:nvGrpSpPr>
                <p:grpSpPr bwMode="auto">
                  <a:xfrm>
                    <a:off x="2976" y="3489"/>
                    <a:ext cx="720" cy="225"/>
                    <a:chOff x="2304" y="2166"/>
                    <a:chExt cx="288" cy="90"/>
                  </a:xfrm>
                </p:grpSpPr>
                <p:sp>
                  <p:nvSpPr>
                    <p:cNvPr id="161" name="Oval 10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04" y="2170"/>
                      <a:ext cx="288" cy="86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00AFD8"/>
                        </a:gs>
                        <a:gs pos="50000">
                          <a:srgbClr val="7575AD"/>
                        </a:gs>
                        <a:gs pos="100000">
                          <a:srgbClr val="00AFD8"/>
                        </a:gs>
                      </a:gsLst>
                      <a:lin ang="0" scaled="1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9pPr>
                    </a:lstStyle>
                    <a:p>
                      <a:pPr algn="ctr" eaLnBrk="0" hangingPunct="0"/>
                      <a:endParaRPr lang="zh-CN" altLang="en-US"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  <p:sp>
                  <p:nvSpPr>
                    <p:cNvPr id="162" name="Oval 10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04" y="2166"/>
                      <a:ext cx="288" cy="76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57DFFF"/>
                        </a:gs>
                        <a:gs pos="50000">
                          <a:srgbClr val="00AFD8"/>
                        </a:gs>
                        <a:gs pos="100000">
                          <a:srgbClr val="57DFFF"/>
                        </a:gs>
                      </a:gsLst>
                      <a:lin ang="0" scaled="1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9pPr>
                    </a:lstStyle>
                    <a:p>
                      <a:pPr algn="ctr" eaLnBrk="0" hangingPunct="0"/>
                      <a:endParaRPr lang="zh-CN" altLang="en-US"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</p:grpSp>
              <p:grpSp>
                <p:nvGrpSpPr>
                  <p:cNvPr id="15" name="Group 102"/>
                  <p:cNvGrpSpPr>
                    <a:grpSpLocks/>
                  </p:cNvGrpSpPr>
                  <p:nvPr/>
                </p:nvGrpSpPr>
                <p:grpSpPr bwMode="auto">
                  <a:xfrm>
                    <a:off x="2976" y="3419"/>
                    <a:ext cx="720" cy="225"/>
                    <a:chOff x="2304" y="2166"/>
                    <a:chExt cx="288" cy="90"/>
                  </a:xfrm>
                </p:grpSpPr>
                <p:sp>
                  <p:nvSpPr>
                    <p:cNvPr id="159" name="Oval 10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04" y="2170"/>
                      <a:ext cx="288" cy="86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00AFD8"/>
                        </a:gs>
                        <a:gs pos="50000">
                          <a:srgbClr val="7575AD"/>
                        </a:gs>
                        <a:gs pos="100000">
                          <a:srgbClr val="00AFD8"/>
                        </a:gs>
                      </a:gsLst>
                      <a:lin ang="0" scaled="1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9pPr>
                    </a:lstStyle>
                    <a:p>
                      <a:pPr algn="ctr" eaLnBrk="0" hangingPunct="0"/>
                      <a:endParaRPr lang="zh-CN" altLang="en-US"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  <p:sp>
                  <p:nvSpPr>
                    <p:cNvPr id="160" name="Oval 10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04" y="2166"/>
                      <a:ext cx="288" cy="76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57DFFF"/>
                        </a:gs>
                        <a:gs pos="50000">
                          <a:srgbClr val="00AFD8"/>
                        </a:gs>
                        <a:gs pos="100000">
                          <a:srgbClr val="57DFFF"/>
                        </a:gs>
                      </a:gsLst>
                      <a:lin ang="0" scaled="1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9pPr>
                    </a:lstStyle>
                    <a:p>
                      <a:pPr algn="ctr" eaLnBrk="0" hangingPunct="0"/>
                      <a:endParaRPr lang="zh-CN" altLang="en-US"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</p:grpSp>
              <p:grpSp>
                <p:nvGrpSpPr>
                  <p:cNvPr id="16" name="Group 105"/>
                  <p:cNvGrpSpPr>
                    <a:grpSpLocks/>
                  </p:cNvGrpSpPr>
                  <p:nvPr/>
                </p:nvGrpSpPr>
                <p:grpSpPr bwMode="auto">
                  <a:xfrm>
                    <a:off x="2976" y="3349"/>
                    <a:ext cx="720" cy="225"/>
                    <a:chOff x="2304" y="2166"/>
                    <a:chExt cx="288" cy="90"/>
                  </a:xfrm>
                </p:grpSpPr>
                <p:sp>
                  <p:nvSpPr>
                    <p:cNvPr id="157" name="Oval 10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04" y="2170"/>
                      <a:ext cx="288" cy="86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00AFD8"/>
                        </a:gs>
                        <a:gs pos="50000">
                          <a:srgbClr val="7575AD"/>
                        </a:gs>
                        <a:gs pos="100000">
                          <a:srgbClr val="00AFD8"/>
                        </a:gs>
                      </a:gsLst>
                      <a:lin ang="0" scaled="1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9pPr>
                    </a:lstStyle>
                    <a:p>
                      <a:pPr algn="ctr" eaLnBrk="0" hangingPunct="0"/>
                      <a:endParaRPr lang="zh-CN" altLang="en-US"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  <p:sp>
                  <p:nvSpPr>
                    <p:cNvPr id="158" name="Oval 10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04" y="2166"/>
                      <a:ext cx="288" cy="76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57DFFF"/>
                        </a:gs>
                        <a:gs pos="50000">
                          <a:srgbClr val="00AFD8"/>
                        </a:gs>
                        <a:gs pos="100000">
                          <a:srgbClr val="57DFFF"/>
                        </a:gs>
                      </a:gsLst>
                      <a:lin ang="0" scaled="1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9pPr>
                    </a:lstStyle>
                    <a:p>
                      <a:pPr algn="ctr" eaLnBrk="0" hangingPunct="0"/>
                      <a:endParaRPr lang="zh-CN" altLang="en-US"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</p:grpSp>
              <p:grpSp>
                <p:nvGrpSpPr>
                  <p:cNvPr id="17" name="Group 108"/>
                  <p:cNvGrpSpPr>
                    <a:grpSpLocks/>
                  </p:cNvGrpSpPr>
                  <p:nvPr/>
                </p:nvGrpSpPr>
                <p:grpSpPr bwMode="auto">
                  <a:xfrm>
                    <a:off x="2976" y="3264"/>
                    <a:ext cx="720" cy="225"/>
                    <a:chOff x="2304" y="2112"/>
                    <a:chExt cx="288" cy="90"/>
                  </a:xfrm>
                </p:grpSpPr>
                <p:sp>
                  <p:nvSpPr>
                    <p:cNvPr id="155" name="Oval 10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04" y="2116"/>
                      <a:ext cx="288" cy="86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57DFFF"/>
                        </a:gs>
                        <a:gs pos="50000">
                          <a:srgbClr val="008EB0"/>
                        </a:gs>
                        <a:gs pos="100000">
                          <a:srgbClr val="57DFFF"/>
                        </a:gs>
                      </a:gsLst>
                      <a:lin ang="0" scaled="1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9pPr>
                    </a:lstStyle>
                    <a:p>
                      <a:pPr algn="ctr" eaLnBrk="0" hangingPunct="0"/>
                      <a:endParaRPr lang="zh-CN" altLang="en-US"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  <p:sp>
                  <p:nvSpPr>
                    <p:cNvPr id="156" name="Oval 11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04" y="2112"/>
                      <a:ext cx="288" cy="76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CCFFFF"/>
                        </a:gs>
                        <a:gs pos="50000">
                          <a:srgbClr val="57DFFF"/>
                        </a:gs>
                        <a:gs pos="100000">
                          <a:srgbClr val="CCFFFF"/>
                        </a:gs>
                      </a:gsLst>
                      <a:lin ang="0" scaled="1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9pPr>
                    </a:lstStyle>
                    <a:p>
                      <a:pPr algn="ctr" eaLnBrk="0" hangingPunct="0"/>
                      <a:endParaRPr lang="zh-CN" altLang="en-US"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</p:grpSp>
            </p:grpSp>
            <p:grpSp>
              <p:nvGrpSpPr>
                <p:cNvPr id="18" name="Group 111"/>
                <p:cNvGrpSpPr>
                  <a:grpSpLocks/>
                </p:cNvGrpSpPr>
                <p:nvPr/>
              </p:nvGrpSpPr>
              <p:grpSpPr bwMode="auto">
                <a:xfrm>
                  <a:off x="3577" y="1226"/>
                  <a:ext cx="161" cy="208"/>
                  <a:chOff x="2976" y="3264"/>
                  <a:chExt cx="720" cy="577"/>
                </a:xfrm>
              </p:grpSpPr>
              <p:grpSp>
                <p:nvGrpSpPr>
                  <p:cNvPr id="19" name="Group 112"/>
                  <p:cNvGrpSpPr>
                    <a:grpSpLocks/>
                  </p:cNvGrpSpPr>
                  <p:nvPr/>
                </p:nvGrpSpPr>
                <p:grpSpPr bwMode="auto">
                  <a:xfrm>
                    <a:off x="2976" y="3616"/>
                    <a:ext cx="720" cy="225"/>
                    <a:chOff x="2304" y="2166"/>
                    <a:chExt cx="288" cy="90"/>
                  </a:xfrm>
                </p:grpSpPr>
                <p:sp>
                  <p:nvSpPr>
                    <p:cNvPr id="147" name="Oval 1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04" y="2170"/>
                      <a:ext cx="288" cy="86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00AFD8"/>
                        </a:gs>
                        <a:gs pos="50000">
                          <a:srgbClr val="7575AD"/>
                        </a:gs>
                        <a:gs pos="100000">
                          <a:srgbClr val="00AFD8"/>
                        </a:gs>
                      </a:gsLst>
                      <a:lin ang="0" scaled="1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9pPr>
                    </a:lstStyle>
                    <a:p>
                      <a:pPr algn="ctr" eaLnBrk="0" hangingPunct="0"/>
                      <a:endParaRPr lang="zh-CN" altLang="en-US"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  <p:sp>
                  <p:nvSpPr>
                    <p:cNvPr id="148" name="Oval 11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04" y="2166"/>
                      <a:ext cx="288" cy="76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57DFFF"/>
                        </a:gs>
                        <a:gs pos="50000">
                          <a:srgbClr val="00AFD8"/>
                        </a:gs>
                        <a:gs pos="100000">
                          <a:srgbClr val="57DFFF"/>
                        </a:gs>
                      </a:gsLst>
                      <a:lin ang="0" scaled="1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9pPr>
                    </a:lstStyle>
                    <a:p>
                      <a:pPr algn="ctr" eaLnBrk="0" hangingPunct="0"/>
                      <a:endParaRPr lang="zh-CN" altLang="en-US"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</p:grpSp>
              <p:grpSp>
                <p:nvGrpSpPr>
                  <p:cNvPr id="20" name="Group 115"/>
                  <p:cNvGrpSpPr>
                    <a:grpSpLocks/>
                  </p:cNvGrpSpPr>
                  <p:nvPr/>
                </p:nvGrpSpPr>
                <p:grpSpPr bwMode="auto">
                  <a:xfrm>
                    <a:off x="2976" y="3552"/>
                    <a:ext cx="720" cy="225"/>
                    <a:chOff x="2304" y="2166"/>
                    <a:chExt cx="288" cy="90"/>
                  </a:xfrm>
                </p:grpSpPr>
                <p:sp>
                  <p:nvSpPr>
                    <p:cNvPr id="145" name="Oval 11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04" y="2170"/>
                      <a:ext cx="288" cy="86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00AFD8"/>
                        </a:gs>
                        <a:gs pos="50000">
                          <a:srgbClr val="7575AD"/>
                        </a:gs>
                        <a:gs pos="100000">
                          <a:srgbClr val="00AFD8"/>
                        </a:gs>
                      </a:gsLst>
                      <a:lin ang="0" scaled="1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9pPr>
                    </a:lstStyle>
                    <a:p>
                      <a:pPr algn="ctr" eaLnBrk="0" hangingPunct="0"/>
                      <a:endParaRPr lang="zh-CN" altLang="en-US"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  <p:sp>
                  <p:nvSpPr>
                    <p:cNvPr id="146" name="Oval 11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04" y="2166"/>
                      <a:ext cx="288" cy="76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57DFFF"/>
                        </a:gs>
                        <a:gs pos="50000">
                          <a:srgbClr val="00AFD8"/>
                        </a:gs>
                        <a:gs pos="100000">
                          <a:srgbClr val="57DFFF"/>
                        </a:gs>
                      </a:gsLst>
                      <a:lin ang="0" scaled="1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9pPr>
                    </a:lstStyle>
                    <a:p>
                      <a:pPr algn="ctr" eaLnBrk="0" hangingPunct="0"/>
                      <a:endParaRPr lang="zh-CN" altLang="en-US"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</p:grpSp>
              <p:grpSp>
                <p:nvGrpSpPr>
                  <p:cNvPr id="21" name="Group 118"/>
                  <p:cNvGrpSpPr>
                    <a:grpSpLocks/>
                  </p:cNvGrpSpPr>
                  <p:nvPr/>
                </p:nvGrpSpPr>
                <p:grpSpPr bwMode="auto">
                  <a:xfrm>
                    <a:off x="2976" y="3489"/>
                    <a:ext cx="720" cy="225"/>
                    <a:chOff x="2304" y="2166"/>
                    <a:chExt cx="288" cy="90"/>
                  </a:xfrm>
                </p:grpSpPr>
                <p:sp>
                  <p:nvSpPr>
                    <p:cNvPr id="143" name="Oval 1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04" y="2170"/>
                      <a:ext cx="288" cy="86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00AFD8"/>
                        </a:gs>
                        <a:gs pos="50000">
                          <a:srgbClr val="7575AD"/>
                        </a:gs>
                        <a:gs pos="100000">
                          <a:srgbClr val="00AFD8"/>
                        </a:gs>
                      </a:gsLst>
                      <a:lin ang="0" scaled="1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9pPr>
                    </a:lstStyle>
                    <a:p>
                      <a:pPr algn="ctr" eaLnBrk="0" hangingPunct="0"/>
                      <a:endParaRPr lang="zh-CN" altLang="en-US"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  <p:sp>
                  <p:nvSpPr>
                    <p:cNvPr id="144" name="Oval 12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04" y="2166"/>
                      <a:ext cx="288" cy="76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57DFFF"/>
                        </a:gs>
                        <a:gs pos="50000">
                          <a:srgbClr val="00AFD8"/>
                        </a:gs>
                        <a:gs pos="100000">
                          <a:srgbClr val="57DFFF"/>
                        </a:gs>
                      </a:gsLst>
                      <a:lin ang="0" scaled="1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9pPr>
                    </a:lstStyle>
                    <a:p>
                      <a:pPr algn="ctr" eaLnBrk="0" hangingPunct="0"/>
                      <a:endParaRPr lang="zh-CN" altLang="en-US"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</p:grpSp>
              <p:grpSp>
                <p:nvGrpSpPr>
                  <p:cNvPr id="22" name="Group 121"/>
                  <p:cNvGrpSpPr>
                    <a:grpSpLocks/>
                  </p:cNvGrpSpPr>
                  <p:nvPr/>
                </p:nvGrpSpPr>
                <p:grpSpPr bwMode="auto">
                  <a:xfrm>
                    <a:off x="2976" y="3419"/>
                    <a:ext cx="720" cy="225"/>
                    <a:chOff x="2304" y="2166"/>
                    <a:chExt cx="288" cy="90"/>
                  </a:xfrm>
                </p:grpSpPr>
                <p:sp>
                  <p:nvSpPr>
                    <p:cNvPr id="141" name="Oval 1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04" y="2170"/>
                      <a:ext cx="288" cy="86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00AFD8"/>
                        </a:gs>
                        <a:gs pos="50000">
                          <a:srgbClr val="7575AD"/>
                        </a:gs>
                        <a:gs pos="100000">
                          <a:srgbClr val="00AFD8"/>
                        </a:gs>
                      </a:gsLst>
                      <a:lin ang="0" scaled="1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9pPr>
                    </a:lstStyle>
                    <a:p>
                      <a:pPr algn="ctr" eaLnBrk="0" hangingPunct="0"/>
                      <a:endParaRPr lang="zh-CN" altLang="en-US"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  <p:sp>
                  <p:nvSpPr>
                    <p:cNvPr id="142" name="Oval 12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04" y="2166"/>
                      <a:ext cx="288" cy="76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57DFFF"/>
                        </a:gs>
                        <a:gs pos="50000">
                          <a:srgbClr val="00AFD8"/>
                        </a:gs>
                        <a:gs pos="100000">
                          <a:srgbClr val="57DFFF"/>
                        </a:gs>
                      </a:gsLst>
                      <a:lin ang="0" scaled="1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9pPr>
                    </a:lstStyle>
                    <a:p>
                      <a:pPr algn="ctr" eaLnBrk="0" hangingPunct="0"/>
                      <a:endParaRPr lang="zh-CN" altLang="en-US"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</p:grpSp>
              <p:grpSp>
                <p:nvGrpSpPr>
                  <p:cNvPr id="23" name="Group 124"/>
                  <p:cNvGrpSpPr>
                    <a:grpSpLocks/>
                  </p:cNvGrpSpPr>
                  <p:nvPr/>
                </p:nvGrpSpPr>
                <p:grpSpPr bwMode="auto">
                  <a:xfrm>
                    <a:off x="2976" y="3349"/>
                    <a:ext cx="720" cy="225"/>
                    <a:chOff x="2304" y="2166"/>
                    <a:chExt cx="288" cy="90"/>
                  </a:xfrm>
                </p:grpSpPr>
                <p:sp>
                  <p:nvSpPr>
                    <p:cNvPr id="139" name="Oval 1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04" y="2170"/>
                      <a:ext cx="288" cy="86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00AFD8"/>
                        </a:gs>
                        <a:gs pos="50000">
                          <a:srgbClr val="7575AD"/>
                        </a:gs>
                        <a:gs pos="100000">
                          <a:srgbClr val="00AFD8"/>
                        </a:gs>
                      </a:gsLst>
                      <a:lin ang="0" scaled="1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9pPr>
                    </a:lstStyle>
                    <a:p>
                      <a:pPr algn="ctr" eaLnBrk="0" hangingPunct="0"/>
                      <a:endParaRPr lang="zh-CN" altLang="en-US"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  <p:sp>
                  <p:nvSpPr>
                    <p:cNvPr id="140" name="Oval 12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04" y="2166"/>
                      <a:ext cx="288" cy="76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57DFFF"/>
                        </a:gs>
                        <a:gs pos="50000">
                          <a:srgbClr val="00AFD8"/>
                        </a:gs>
                        <a:gs pos="100000">
                          <a:srgbClr val="57DFFF"/>
                        </a:gs>
                      </a:gsLst>
                      <a:lin ang="0" scaled="1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9pPr>
                    </a:lstStyle>
                    <a:p>
                      <a:pPr algn="ctr" eaLnBrk="0" hangingPunct="0"/>
                      <a:endParaRPr lang="zh-CN" altLang="en-US"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</p:grpSp>
              <p:grpSp>
                <p:nvGrpSpPr>
                  <p:cNvPr id="24" name="Group 127"/>
                  <p:cNvGrpSpPr>
                    <a:grpSpLocks/>
                  </p:cNvGrpSpPr>
                  <p:nvPr/>
                </p:nvGrpSpPr>
                <p:grpSpPr bwMode="auto">
                  <a:xfrm>
                    <a:off x="2976" y="3264"/>
                    <a:ext cx="720" cy="225"/>
                    <a:chOff x="2304" y="2112"/>
                    <a:chExt cx="288" cy="90"/>
                  </a:xfrm>
                </p:grpSpPr>
                <p:sp>
                  <p:nvSpPr>
                    <p:cNvPr id="137" name="Oval 12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04" y="2116"/>
                      <a:ext cx="288" cy="86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57DFFF"/>
                        </a:gs>
                        <a:gs pos="50000">
                          <a:srgbClr val="008EB0"/>
                        </a:gs>
                        <a:gs pos="100000">
                          <a:srgbClr val="57DFFF"/>
                        </a:gs>
                      </a:gsLst>
                      <a:lin ang="0" scaled="1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9pPr>
                    </a:lstStyle>
                    <a:p>
                      <a:pPr algn="ctr" eaLnBrk="0" hangingPunct="0"/>
                      <a:endParaRPr lang="zh-CN" altLang="en-US"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  <p:sp>
                  <p:nvSpPr>
                    <p:cNvPr id="138" name="Oval 12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04" y="2112"/>
                      <a:ext cx="288" cy="76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rgbClr val="CCFFFF"/>
                        </a:gs>
                        <a:gs pos="50000">
                          <a:srgbClr val="57DFFF"/>
                        </a:gs>
                        <a:gs pos="100000">
                          <a:srgbClr val="CCFFFF"/>
                        </a:gs>
                      </a:gsLst>
                      <a:lin ang="0" scaled="1"/>
                    </a:gra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defPPr>
                        <a:defRPr lang="zh-CN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200" b="1" kern="120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  <a:cs typeface="+mn-cs"/>
                        </a:defRPr>
                      </a:lvl9pPr>
                    </a:lstStyle>
                    <a:p>
                      <a:pPr algn="ctr" eaLnBrk="0" hangingPunct="0"/>
                      <a:endParaRPr lang="zh-CN" altLang="en-US"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</p:grpSp>
            </p:grpSp>
          </p:grpSp>
          <p:pic>
            <p:nvPicPr>
              <p:cNvPr id="118" name="Object 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861253" y="4928953"/>
                <a:ext cx="399292" cy="551585"/>
              </a:xfrm>
              <a:prstGeom prst="rect">
                <a:avLst/>
              </a:prstGeom>
              <a:noFill/>
              <a:ln w="9525">
                <a:miter lim="800000"/>
                <a:headEnd/>
                <a:tailEnd/>
              </a:ln>
              <a:effectLst/>
            </p:spPr>
          </p:pic>
          <p:pic>
            <p:nvPicPr>
              <p:cNvPr id="119" name="Picture 22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532998" y="4932129"/>
                <a:ext cx="688675" cy="6758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20" name="TextBox 109"/>
              <p:cNvSpPr txBox="1">
                <a:spLocks noChangeArrowheads="1"/>
              </p:cNvSpPr>
              <p:nvPr/>
            </p:nvSpPr>
            <p:spPr bwMode="auto">
              <a:xfrm>
                <a:off x="542954" y="5424728"/>
                <a:ext cx="1002065" cy="5308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200" b="1" kern="120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200" b="1" kern="120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200" b="1" kern="120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200" b="1" kern="120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200" b="1" kern="120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200" b="1" kern="120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200" b="1" kern="120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200" b="1" kern="120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200" b="1" kern="120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  <a:cs typeface="+mn-cs"/>
                  </a:defRPr>
                </a:lvl9pPr>
              </a:lstStyle>
              <a:p>
                <a:pPr algn="ctr" eaLnBrk="0" hangingPunct="0"/>
                <a:r>
                  <a:rPr lang="zh-CN" altLang="en-US" sz="1200" b="0" dirty="0">
                    <a:latin typeface="微软雅黑" pitchFamily="34" charset="-122"/>
                    <a:ea typeface="微软雅黑" pitchFamily="34" charset="-122"/>
                  </a:rPr>
                  <a:t>通</a:t>
                </a:r>
                <a:r>
                  <a:rPr lang="zh-CN" altLang="en-US" sz="1200" b="0" dirty="0" smtClean="0">
                    <a:latin typeface="微软雅黑" pitchFamily="34" charset="-122"/>
                    <a:ea typeface="微软雅黑" pitchFamily="34" charset="-122"/>
                  </a:rPr>
                  <a:t>用服务器</a:t>
                </a:r>
                <a:endParaRPr lang="zh-CN" altLang="en-US" sz="1200" b="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21" name="TextBox 111"/>
              <p:cNvSpPr txBox="1">
                <a:spLocks noChangeArrowheads="1"/>
              </p:cNvSpPr>
              <p:nvPr/>
            </p:nvSpPr>
            <p:spPr bwMode="auto">
              <a:xfrm>
                <a:off x="2261324" y="5525408"/>
                <a:ext cx="492443" cy="5308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200" b="1" kern="120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200" b="1" kern="120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200" b="1" kern="120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200" b="1" kern="120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200" b="1" kern="120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200" b="1" kern="120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200" b="1" kern="120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200" b="1" kern="120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200" b="1" kern="120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  <a:cs typeface="+mn-cs"/>
                  </a:defRPr>
                </a:lvl9pPr>
              </a:lstStyle>
              <a:p>
                <a:pPr algn="ctr" eaLnBrk="0" hangingPunct="0"/>
                <a:r>
                  <a:rPr lang="zh-CN" altLang="en-US" sz="1200" b="0" dirty="0">
                    <a:latin typeface="微软雅黑" pitchFamily="34" charset="-122"/>
                    <a:ea typeface="微软雅黑" pitchFamily="34" charset="-122"/>
                  </a:rPr>
                  <a:t>存储</a:t>
                </a:r>
              </a:p>
            </p:txBody>
          </p:sp>
          <p:pic>
            <p:nvPicPr>
              <p:cNvPr id="122" name="Picture 39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936895" y="5045935"/>
                <a:ext cx="756847" cy="4300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23" name="TextBox 115"/>
              <p:cNvSpPr txBox="1">
                <a:spLocks noChangeArrowheads="1"/>
              </p:cNvSpPr>
              <p:nvPr/>
            </p:nvSpPr>
            <p:spPr bwMode="auto">
              <a:xfrm>
                <a:off x="2936895" y="5472336"/>
                <a:ext cx="492443" cy="5308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200" b="1" kern="120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200" b="1" kern="120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200" b="1" kern="120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200" b="1" kern="120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200" b="1" kern="120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200" b="1" kern="120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200" b="1" kern="120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200" b="1" kern="120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200" b="1" kern="120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  <a:cs typeface="+mn-cs"/>
                  </a:defRPr>
                </a:lvl9pPr>
              </a:lstStyle>
              <a:p>
                <a:pPr algn="ctr" eaLnBrk="0" hangingPunct="0"/>
                <a:r>
                  <a:rPr lang="zh-CN" altLang="en-US" sz="1200" b="0" dirty="0">
                    <a:latin typeface="微软雅黑" pitchFamily="34" charset="-122"/>
                    <a:ea typeface="微软雅黑" pitchFamily="34" charset="-122"/>
                  </a:rPr>
                  <a:t>网络</a:t>
                </a:r>
              </a:p>
            </p:txBody>
          </p:sp>
          <p:sp>
            <p:nvSpPr>
              <p:cNvPr id="124" name="云形 33"/>
              <p:cNvSpPr/>
              <p:nvPr/>
            </p:nvSpPr>
            <p:spPr>
              <a:xfrm>
                <a:off x="241200" y="4758564"/>
                <a:ext cx="4704065" cy="1135336"/>
              </a:xfrm>
              <a:prstGeom prst="cloud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25" name="矩形 124"/>
              <p:cNvSpPr/>
              <p:nvPr/>
            </p:nvSpPr>
            <p:spPr>
              <a:xfrm>
                <a:off x="1600073" y="5499993"/>
                <a:ext cx="418417" cy="5308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200" dirty="0" smtClean="0">
                    <a:latin typeface="微软雅黑" pitchFamily="34" charset="-122"/>
                    <a:ea typeface="微软雅黑" pitchFamily="34" charset="-122"/>
                  </a:rPr>
                  <a:t>刀片</a:t>
                </a:r>
                <a:endParaRPr lang="zh-CN" altLang="en-US" sz="12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pic>
            <p:nvPicPr>
              <p:cNvPr id="126" name="Picture 139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665184" y="4909006"/>
                <a:ext cx="937454" cy="6352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27" name="矩形 126"/>
              <p:cNvSpPr/>
              <p:nvPr/>
            </p:nvSpPr>
            <p:spPr>
              <a:xfrm>
                <a:off x="3789879" y="5419598"/>
                <a:ext cx="487772" cy="5308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" dirty="0" smtClean="0">
                    <a:latin typeface="微软雅黑" pitchFamily="34" charset="-122"/>
                    <a:ea typeface="微软雅黑" pitchFamily="34" charset="-122"/>
                  </a:rPr>
                  <a:t>ATCA</a:t>
                </a:r>
                <a:endParaRPr lang="zh-CN" altLang="en-US" sz="12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cxnSp>
          <p:nvCxnSpPr>
            <p:cNvPr id="94" name="直接连接符 93"/>
            <p:cNvCxnSpPr/>
            <p:nvPr/>
          </p:nvCxnSpPr>
          <p:spPr>
            <a:xfrm>
              <a:off x="107504" y="5373216"/>
              <a:ext cx="5616624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>
              <a:off x="179512" y="4221088"/>
              <a:ext cx="5616624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V="1">
              <a:off x="107504" y="2204864"/>
              <a:ext cx="5472608" cy="1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圆角矩形 96"/>
            <p:cNvSpPr/>
            <p:nvPr/>
          </p:nvSpPr>
          <p:spPr>
            <a:xfrm>
              <a:off x="5881120" y="1300015"/>
              <a:ext cx="460316" cy="5186550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r>
                <a:rPr lang="zh-CN" altLang="en-US" sz="16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云产品管理</a:t>
              </a:r>
              <a:endPara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98" name="直接连接符 97"/>
            <p:cNvCxnSpPr/>
            <p:nvPr/>
          </p:nvCxnSpPr>
          <p:spPr>
            <a:xfrm>
              <a:off x="5580112" y="1700808"/>
              <a:ext cx="272709" cy="0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>
              <a:off x="5724128" y="4790895"/>
              <a:ext cx="216024" cy="0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>
              <a:stCxn id="124" idx="0"/>
            </p:cNvCxnSpPr>
            <p:nvPr/>
          </p:nvCxnSpPr>
          <p:spPr>
            <a:xfrm>
              <a:off x="5711202" y="5808233"/>
              <a:ext cx="223291" cy="1529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>
              <a:off x="3032272" y="2068342"/>
              <a:ext cx="0" cy="498277"/>
            </a:xfrm>
            <a:prstGeom prst="line">
              <a:avLst/>
            </a:prstGeom>
            <a:ln w="3810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>
              <a:off x="4285384" y="2076735"/>
              <a:ext cx="0" cy="498277"/>
            </a:xfrm>
            <a:prstGeom prst="line">
              <a:avLst/>
            </a:prstGeom>
            <a:ln w="3810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>
              <a:off x="5665096" y="3284984"/>
              <a:ext cx="203048" cy="0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>
              <a:off x="4993644" y="4099308"/>
              <a:ext cx="0" cy="254903"/>
            </a:xfrm>
            <a:prstGeom prst="line">
              <a:avLst/>
            </a:prstGeom>
            <a:ln w="3810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矩形 104"/>
            <p:cNvSpPr/>
            <p:nvPr/>
          </p:nvSpPr>
          <p:spPr>
            <a:xfrm>
              <a:off x="179512" y="2606129"/>
              <a:ext cx="2952328" cy="1351979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itchFamily="34" charset="-122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043608" y="2528828"/>
              <a:ext cx="1243546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OpenStack</a:t>
              </a:r>
              <a:endParaRPr lang="zh-CN" altLang="en-US" sz="1600" dirty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7" name="矩形 106"/>
            <p:cNvSpPr/>
            <p:nvPr/>
          </p:nvSpPr>
          <p:spPr>
            <a:xfrm>
              <a:off x="1811814" y="3349928"/>
              <a:ext cx="65" cy="369332"/>
            </a:xfrm>
            <a:prstGeom prst="rect">
              <a:avLst/>
            </a:prstGeom>
          </p:spPr>
          <p:txBody>
            <a:bodyPr wrap="none" lIns="0" rIns="0">
              <a:spAutoFit/>
            </a:bodyPr>
            <a:lstStyle/>
            <a:p>
              <a:pPr algn="ctr"/>
              <a:endParaRPr lang="zh-CN" altLang="en-US" sz="1200" b="1" dirty="0">
                <a:solidFill>
                  <a:srgbClr val="0000FF"/>
                </a:solidFill>
              </a:endParaRPr>
            </a:p>
          </p:txBody>
        </p:sp>
        <p:pic>
          <p:nvPicPr>
            <p:cNvPr id="108" name="Picture 8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26205" y="2885826"/>
              <a:ext cx="723900" cy="466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9" name="Picture 9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956288" y="2888687"/>
              <a:ext cx="723900" cy="466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0" name="Picture 10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682765" y="2875707"/>
              <a:ext cx="723900" cy="466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1" name="Picture 11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2411760" y="2869161"/>
              <a:ext cx="723900" cy="466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" name="Picture 12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213679" y="3508070"/>
              <a:ext cx="723900" cy="4249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3" name="Picture 13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411760" y="3470492"/>
              <a:ext cx="723900" cy="4249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4" name="Picture 14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1654102" y="3470492"/>
              <a:ext cx="752563" cy="4249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5" name="Picture 15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946548" y="3495544"/>
              <a:ext cx="723900" cy="4249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6" name="TextBox 115"/>
            <p:cNvSpPr txBox="1"/>
            <p:nvPr/>
          </p:nvSpPr>
          <p:spPr>
            <a:xfrm>
              <a:off x="2627784" y="3861048"/>
              <a:ext cx="670376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TECS</a:t>
              </a:r>
              <a:endParaRPr lang="zh-CN" altLang="en-US" sz="16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84" name="圆角矩形 4"/>
          <p:cNvSpPr/>
          <p:nvPr/>
        </p:nvSpPr>
        <p:spPr bwMode="auto">
          <a:xfrm>
            <a:off x="6516216" y="1275606"/>
            <a:ext cx="2534256" cy="3348372"/>
          </a:xfrm>
          <a:prstGeom prst="roundRect">
            <a:avLst>
              <a:gd name="adj" fmla="val 3528"/>
            </a:avLst>
          </a:prstGeom>
          <a:solidFill>
            <a:srgbClr val="FFFFFF">
              <a:lumMod val="9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6516216" y="1482235"/>
            <a:ext cx="2524612" cy="338554"/>
          </a:xfrm>
          <a:prstGeom prst="rect">
            <a:avLst/>
          </a:prstGeom>
          <a:solidFill>
            <a:srgbClr val="FFFFFF">
              <a:lumMod val="85000"/>
            </a:srgbClr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 smtClean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微软雅黑" pitchFamily="34" charset="-122"/>
                <a:ea typeface="微软雅黑" pitchFamily="34" charset="-122"/>
              </a:rPr>
              <a:t>开放，开源，标准化</a:t>
            </a:r>
            <a:endParaRPr kumimoji="0" lang="zh-CN" altLang="en-US" sz="1600" b="1" i="0" u="none" strike="noStrike" kern="0" cap="none" spc="0" normalizeH="0" baseline="0" noProof="0" dirty="0">
              <a:ln w="1905"/>
              <a:solidFill>
                <a:srgbClr val="0070C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6514237" y="2919986"/>
            <a:ext cx="2526591" cy="338554"/>
          </a:xfrm>
          <a:prstGeom prst="rect">
            <a:avLst/>
          </a:prstGeom>
          <a:solidFill>
            <a:srgbClr val="FFFFFF">
              <a:lumMod val="85000"/>
            </a:srgbClr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kern="0" dirty="0" smtClean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极简绿色的云平台</a:t>
            </a:r>
            <a:endParaRPr lang="en-US" altLang="zh-CN" sz="1600" b="1" kern="0" dirty="0" smtClean="0">
              <a:ln w="1905"/>
              <a:solidFill>
                <a:srgbClr val="0070C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6516216" y="3781002"/>
            <a:ext cx="2524612" cy="338554"/>
          </a:xfrm>
          <a:prstGeom prst="rect">
            <a:avLst/>
          </a:prstGeom>
          <a:solidFill>
            <a:srgbClr val="FFFFFF">
              <a:lumMod val="85000"/>
            </a:srgbClr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kern="0" dirty="0" smtClean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M-</a:t>
            </a:r>
            <a:r>
              <a:rPr kumimoji="0" lang="en-US" altLang="zh-CN" sz="1600" b="1" i="0" u="none" strike="noStrike" kern="0" cap="none" spc="0" normalizeH="0" baseline="0" noProof="0" dirty="0" smtClean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微软雅黑" pitchFamily="34" charset="-122"/>
                <a:ea typeface="微软雅黑" pitchFamily="34" charset="-122"/>
              </a:rPr>
              <a:t>ICT</a:t>
            </a:r>
            <a:r>
              <a:rPr kumimoji="0" lang="zh-CN" altLang="en-US" sz="1600" b="1" i="0" u="none" strike="noStrike" kern="0" cap="none" spc="0" normalizeH="0" baseline="0" noProof="0" dirty="0" smtClean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微软雅黑" pitchFamily="34" charset="-122"/>
                <a:ea typeface="微软雅黑" pitchFamily="34" charset="-122"/>
              </a:rPr>
              <a:t>的</a:t>
            </a:r>
            <a:r>
              <a:rPr kumimoji="0" lang="en-US" altLang="zh-CN" sz="1600" b="1" i="0" u="none" strike="noStrike" kern="0" cap="none" spc="0" normalizeH="0" baseline="0" noProof="0" dirty="0" smtClean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微软雅黑" pitchFamily="34" charset="-122"/>
                <a:ea typeface="微软雅黑" pitchFamily="34" charset="-122"/>
              </a:rPr>
              <a:t>IaaS</a:t>
            </a:r>
            <a:r>
              <a:rPr kumimoji="0" lang="zh-CN" altLang="en-US" sz="1600" b="1" i="0" u="none" strike="noStrike" kern="0" cap="none" spc="0" normalizeH="0" baseline="0" noProof="0" dirty="0" smtClean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微软雅黑" pitchFamily="34" charset="-122"/>
                <a:ea typeface="微软雅黑" pitchFamily="34" charset="-122"/>
              </a:rPr>
              <a:t>服务</a:t>
            </a:r>
            <a:endParaRPr kumimoji="0" lang="zh-CN" altLang="en-US" sz="1600" b="1" i="0" u="none" strike="noStrike" kern="0" cap="none" spc="0" normalizeH="0" baseline="0" noProof="0" dirty="0">
              <a:ln w="1905"/>
              <a:solidFill>
                <a:srgbClr val="0070C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6660232" y="3253938"/>
            <a:ext cx="22036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10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模板化虚拟机部署、物理设备即插即用</a:t>
            </a:r>
            <a:endParaRPr lang="en-US" altLang="zh-CN" sz="1000" dirty="0" smtClean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sz="10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高可靠性、节能降耗</a:t>
            </a:r>
            <a:endParaRPr lang="en-US" altLang="zh-CN" sz="1000" dirty="0" smtClean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6660232" y="1810913"/>
            <a:ext cx="23569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zh-CN" sz="1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基于开源的</a:t>
            </a:r>
            <a:r>
              <a:rPr lang="en-US" altLang="zh-CN" sz="1000" dirty="0" err="1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OpenStack</a:t>
            </a:r>
            <a:endParaRPr lang="en-US" altLang="zh-CN" sz="1000" dirty="0" smtClean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</a:pPr>
            <a:r>
              <a:rPr lang="zh-CN" altLang="zh-CN" sz="1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北向接口标准化</a:t>
            </a:r>
            <a:r>
              <a:rPr lang="zh-CN" altLang="en-US" sz="1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，支持第三方</a:t>
            </a:r>
            <a:r>
              <a:rPr lang="en-US" altLang="zh-CN" sz="1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O</a:t>
            </a:r>
            <a:r>
              <a:rPr lang="zh-CN" altLang="en-US" sz="1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M</a:t>
            </a:r>
          </a:p>
          <a:p>
            <a:pPr>
              <a:buFont typeface="Arial" pitchFamily="34" charset="0"/>
              <a:buChar char="•"/>
            </a:pPr>
            <a:r>
              <a:rPr lang="zh-CN" altLang="en-US" sz="1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南向接口标准化，</a:t>
            </a:r>
            <a:r>
              <a:rPr lang="zh-CN" altLang="zh-CN" sz="1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支持第三方的</a:t>
            </a:r>
            <a:r>
              <a:rPr lang="zh-CN" altLang="en-US" sz="1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计算</a:t>
            </a:r>
            <a:r>
              <a:rPr lang="zh-CN" altLang="zh-CN" sz="1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存储、网络设备</a:t>
            </a:r>
            <a:r>
              <a:rPr lang="zh-CN" altLang="en-US" sz="1000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r>
              <a:rPr lang="zh-CN" altLang="en-US" sz="1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可以同时管理</a:t>
            </a:r>
            <a:r>
              <a:rPr lang="zh-CN" altLang="en-US" sz="1000" dirty="0" smtClean="0">
                <a:solidFill>
                  <a:srgbClr val="FF0000"/>
                </a:solidFill>
              </a:rPr>
              <a:t>管理不同的性能、不同厂家和批次的硬件。但必要时最好能够分</a:t>
            </a:r>
            <a:r>
              <a:rPr lang="en-US" altLang="zh-CN" sz="1000" dirty="0" smtClean="0">
                <a:solidFill>
                  <a:srgbClr val="FF0000"/>
                </a:solidFill>
              </a:rPr>
              <a:t>AZ</a:t>
            </a:r>
            <a:r>
              <a:rPr lang="zh-CN" altLang="en-US" sz="1000" dirty="0" smtClean="0">
                <a:solidFill>
                  <a:srgbClr val="FF0000"/>
                </a:solidFill>
              </a:rPr>
              <a:t>管理。</a:t>
            </a:r>
            <a:endParaRPr lang="en-US" altLang="zh-CN" sz="10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6660233" y="4052101"/>
            <a:ext cx="22395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10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OpenStack</a:t>
            </a:r>
            <a:r>
              <a:rPr lang="zh-CN" altLang="en-US" sz="10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增强、扩充</a:t>
            </a:r>
          </a:p>
          <a:p>
            <a:pPr>
              <a:buFont typeface="Arial" pitchFamily="34" charset="0"/>
              <a:buChar char="•"/>
            </a:pPr>
            <a:r>
              <a:rPr lang="zh-CN" altLang="en-US" sz="10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支持公有云，私有云业务</a:t>
            </a:r>
            <a:endParaRPr lang="en-US" altLang="zh-CN" sz="1000" dirty="0" smtClean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sz="10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电信云业务增强</a:t>
            </a:r>
            <a:endParaRPr lang="en-US" altLang="zh-CN" sz="1000" dirty="0" smtClean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sz="10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计算，存储网络性能电信级优化</a:t>
            </a:r>
            <a:endParaRPr lang="en-US" altLang="zh-CN" sz="1000" dirty="0" smtClean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1" name="圆角矩形 14"/>
          <p:cNvSpPr/>
          <p:nvPr/>
        </p:nvSpPr>
        <p:spPr bwMode="auto">
          <a:xfrm>
            <a:off x="6516216" y="951571"/>
            <a:ext cx="2555776" cy="514856"/>
          </a:xfrm>
          <a:prstGeom prst="roundRect">
            <a:avLst/>
          </a:prstGeom>
          <a:solidFill>
            <a:srgbClr val="005BAA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900"/>
              </a:buClr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</a:rPr>
              <a:t>TECS</a:t>
            </a: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虚拟机部署（创建）</a:t>
            </a:r>
            <a:endParaRPr lang="zh-CN" altLang="en-US" dirty="0"/>
          </a:p>
        </p:txBody>
      </p:sp>
      <p:pic>
        <p:nvPicPr>
          <p:cNvPr id="3074" name="图片 3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4666" y="808891"/>
            <a:ext cx="6348779" cy="4092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虚拟机热迁移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4" y="1063625"/>
            <a:ext cx="7800487" cy="3575538"/>
          </a:xfrm>
        </p:spPr>
        <p:txBody>
          <a:bodyPr/>
          <a:lstStyle/>
          <a:p>
            <a:pPr>
              <a:buFont typeface="Wingdings" pitchFamily="2" charset="2"/>
              <a:buChar char="u"/>
            </a:pPr>
            <a:r>
              <a:rPr lang="zh-CN" altLang="en-US" sz="2000" dirty="0" smtClean="0"/>
              <a:t>检查目的端资源是否满足条件</a:t>
            </a:r>
            <a:endParaRPr lang="en-US" altLang="zh-CN" sz="2000" dirty="0" smtClean="0"/>
          </a:p>
          <a:p>
            <a:pPr>
              <a:buFont typeface="Wingdings" pitchFamily="2" charset="2"/>
              <a:buChar char="u"/>
            </a:pPr>
            <a:r>
              <a:rPr lang="zh-CN" altLang="en-US" sz="2000" dirty="0" smtClean="0"/>
              <a:t>目的端申请存储和网络资源</a:t>
            </a:r>
            <a:endParaRPr lang="en-US" altLang="zh-CN" sz="2000" dirty="0" smtClean="0"/>
          </a:p>
          <a:p>
            <a:pPr>
              <a:buFont typeface="Wingdings" pitchFamily="2" charset="2"/>
              <a:buChar char="u"/>
            </a:pPr>
            <a:r>
              <a:rPr lang="zh-CN" altLang="en-US" sz="2000" dirty="0" smtClean="0"/>
              <a:t>在目的端创建一个一模一样的虚拟机，但虚拟机处于暂停状态</a:t>
            </a:r>
            <a:endParaRPr lang="en-US" altLang="zh-CN" sz="2000" dirty="0" smtClean="0"/>
          </a:p>
          <a:p>
            <a:pPr>
              <a:buFont typeface="Wingdings" pitchFamily="2" charset="2"/>
              <a:buChar char="u"/>
            </a:pPr>
            <a:r>
              <a:rPr lang="en-US" altLang="zh-CN" sz="2000" dirty="0" smtClean="0"/>
              <a:t>hypervisor</a:t>
            </a:r>
            <a:r>
              <a:rPr lang="zh-CN" altLang="en-US" sz="2000" dirty="0" smtClean="0"/>
              <a:t>迁移虚拟机：拷贝内存和文件（使用本地存储的时候），停掉源端虚拟机，启动目的端虚拟机</a:t>
            </a:r>
            <a:endParaRPr lang="en-US" altLang="zh-CN" sz="2000" dirty="0" smtClean="0"/>
          </a:p>
          <a:p>
            <a:pPr>
              <a:buFont typeface="Wingdings" pitchFamily="2" charset="2"/>
              <a:buChar char="u"/>
            </a:pPr>
            <a:r>
              <a:rPr lang="zh-CN" altLang="en-US" sz="2000" dirty="0" smtClean="0"/>
              <a:t>清理源端资源并在目的端生成</a:t>
            </a:r>
            <a:r>
              <a:rPr lang="en-US" altLang="zh-CN" sz="2000" dirty="0" smtClean="0"/>
              <a:t>xml</a:t>
            </a:r>
            <a:r>
              <a:rPr lang="zh-CN" altLang="en-US" sz="2000" dirty="0" smtClean="0"/>
              <a:t>文件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虚拟机异地重生</a:t>
            </a:r>
            <a:endParaRPr lang="zh-CN" altLang="en-US" dirty="0"/>
          </a:p>
        </p:txBody>
      </p:sp>
      <p:grpSp>
        <p:nvGrpSpPr>
          <p:cNvPr id="3" name="组合 79"/>
          <p:cNvGrpSpPr/>
          <p:nvPr/>
        </p:nvGrpSpPr>
        <p:grpSpPr>
          <a:xfrm>
            <a:off x="1942012" y="939347"/>
            <a:ext cx="4512316" cy="1619795"/>
            <a:chOff x="372012" y="900414"/>
            <a:chExt cx="4512316" cy="1619795"/>
          </a:xfrm>
        </p:grpSpPr>
        <p:pic>
          <p:nvPicPr>
            <p:cNvPr id="59" name="Picture 8" descr="ICON_Server_flat_Q408.png"/>
            <p:cNvPicPr>
              <a:picLocks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397412" y="2057947"/>
              <a:ext cx="874343" cy="336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" name="矩形 59"/>
            <p:cNvSpPr/>
            <p:nvPr/>
          </p:nvSpPr>
          <p:spPr bwMode="auto">
            <a:xfrm>
              <a:off x="399536" y="1781163"/>
              <a:ext cx="854802" cy="2767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r>
                <a:rPr kumimoji="0" lang="en-US" altLang="zh-CN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Arial" pitchFamily="34" charset="0"/>
                </a:rPr>
                <a:t>TECS</a:t>
              </a:r>
              <a:endPara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Arial" pitchFamily="34" charset="0"/>
              </a:endParaRPr>
            </a:p>
          </p:txBody>
        </p:sp>
        <p:sp>
          <p:nvSpPr>
            <p:cNvPr id="61" name="矩形 60"/>
            <p:cNvSpPr/>
            <p:nvPr/>
          </p:nvSpPr>
          <p:spPr bwMode="auto">
            <a:xfrm>
              <a:off x="399536" y="1128020"/>
              <a:ext cx="284934" cy="65314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r>
                <a:rPr kumimoji="0" lang="zh-CN" alt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Arial" pitchFamily="34" charset="0"/>
                </a:rPr>
                <a:t>虚拟机</a:t>
              </a:r>
            </a:p>
          </p:txBody>
        </p:sp>
        <p:sp>
          <p:nvSpPr>
            <p:cNvPr id="62" name="矩形 61"/>
            <p:cNvSpPr/>
            <p:nvPr/>
          </p:nvSpPr>
          <p:spPr bwMode="auto">
            <a:xfrm>
              <a:off x="969404" y="1128020"/>
              <a:ext cx="284934" cy="65314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r>
                <a:rPr kumimoji="0" lang="zh-CN" alt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Arial" pitchFamily="34" charset="0"/>
                </a:rPr>
                <a:t>虚拟机</a:t>
              </a:r>
            </a:p>
          </p:txBody>
        </p:sp>
        <p:sp>
          <p:nvSpPr>
            <p:cNvPr id="63" name="矩形 62"/>
            <p:cNvSpPr/>
            <p:nvPr/>
          </p:nvSpPr>
          <p:spPr bwMode="auto">
            <a:xfrm>
              <a:off x="684470" y="1128020"/>
              <a:ext cx="284934" cy="65314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zh-CN" altLang="en-US" sz="1200" dirty="0" smtClean="0"/>
                <a:t>虚拟机</a:t>
              </a:r>
              <a:endPara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Arial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72012" y="2025501"/>
              <a:ext cx="8823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FF0000"/>
                  </a:solidFill>
                </a:rPr>
                <a:t>X</a:t>
              </a:r>
              <a:r>
                <a:rPr lang="zh-CN" altLang="en-US" b="1" dirty="0" smtClean="0">
                  <a:solidFill>
                    <a:srgbClr val="FF0000"/>
                  </a:solidFill>
                </a:rPr>
                <a:t>！！！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pic>
          <p:nvPicPr>
            <p:cNvPr id="65" name="Picture 8" descr="ICON_Server_flat_Q408.png"/>
            <p:cNvPicPr>
              <a:picLocks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2056602" y="982885"/>
              <a:ext cx="1035992" cy="336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" name="Picture 8" descr="ICON_Server_flat_Q408.png"/>
            <p:cNvPicPr>
              <a:picLocks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2056602" y="1438540"/>
              <a:ext cx="1035992" cy="336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" name="Picture 8" descr="ICON_Server_flat_Q408.png"/>
            <p:cNvPicPr>
              <a:picLocks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2056602" y="1912284"/>
              <a:ext cx="1035992" cy="336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8" name="左右箭头 67"/>
            <p:cNvSpPr/>
            <p:nvPr/>
          </p:nvSpPr>
          <p:spPr bwMode="auto">
            <a:xfrm>
              <a:off x="1245997" y="1429831"/>
              <a:ext cx="708894" cy="506190"/>
            </a:xfrm>
            <a:prstGeom prst="left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r>
                <a:rPr kumimoji="0" lang="zh-CN" altLang="en-US" sz="1400" i="0" u="none" strike="noStrike" cap="none" normalizeH="0" baseline="0" dirty="0" smtClean="0">
                  <a:ln>
                    <a:noFill/>
                  </a:ln>
                  <a:solidFill>
                    <a:srgbClr val="FF6600"/>
                  </a:solidFill>
                  <a:effectLst/>
                  <a:latin typeface="Calibri" pitchFamily="34" charset="0"/>
                  <a:ea typeface="宋体" pitchFamily="2" charset="-122"/>
                  <a:cs typeface="Arial" pitchFamily="34" charset="0"/>
                </a:rPr>
                <a:t>调度</a:t>
              </a:r>
            </a:p>
          </p:txBody>
        </p:sp>
        <p:pic>
          <p:nvPicPr>
            <p:cNvPr id="69" name="Picture 8" descr="ICON_Server_flat_Q408.png"/>
            <p:cNvPicPr>
              <a:picLocks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3969224" y="2026029"/>
              <a:ext cx="874343" cy="336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0" name="矩形 69"/>
            <p:cNvSpPr/>
            <p:nvPr/>
          </p:nvSpPr>
          <p:spPr bwMode="auto">
            <a:xfrm>
              <a:off x="3971348" y="1749245"/>
              <a:ext cx="854802" cy="2767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r>
                <a:rPr kumimoji="0" lang="en-US" altLang="zh-CN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Arial" pitchFamily="34" charset="0"/>
                </a:rPr>
                <a:t>TECS</a:t>
              </a:r>
              <a:endPara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Arial" pitchFamily="34" charset="0"/>
              </a:endParaRPr>
            </a:p>
          </p:txBody>
        </p:sp>
        <p:sp>
          <p:nvSpPr>
            <p:cNvPr id="71" name="矩形 70"/>
            <p:cNvSpPr/>
            <p:nvPr/>
          </p:nvSpPr>
          <p:spPr bwMode="auto">
            <a:xfrm>
              <a:off x="3971348" y="1096102"/>
              <a:ext cx="284934" cy="65314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r>
                <a:rPr kumimoji="0" lang="zh-CN" alt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Arial" pitchFamily="34" charset="0"/>
                </a:rPr>
                <a:t>虚拟机</a:t>
              </a:r>
            </a:p>
          </p:txBody>
        </p:sp>
        <p:sp>
          <p:nvSpPr>
            <p:cNvPr id="72" name="矩形 71"/>
            <p:cNvSpPr/>
            <p:nvPr/>
          </p:nvSpPr>
          <p:spPr bwMode="auto">
            <a:xfrm>
              <a:off x="4541216" y="1096102"/>
              <a:ext cx="284934" cy="65314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r>
                <a:rPr kumimoji="0" lang="zh-CN" alt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Arial" pitchFamily="34" charset="0"/>
                </a:rPr>
                <a:t>虚拟机</a:t>
              </a:r>
            </a:p>
          </p:txBody>
        </p:sp>
        <p:sp>
          <p:nvSpPr>
            <p:cNvPr id="73" name="矩形 72"/>
            <p:cNvSpPr/>
            <p:nvPr/>
          </p:nvSpPr>
          <p:spPr bwMode="auto">
            <a:xfrm>
              <a:off x="4256282" y="1096102"/>
              <a:ext cx="284934" cy="65314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zh-CN" altLang="en-US" sz="1200" dirty="0" smtClean="0"/>
                <a:t>虚拟机</a:t>
              </a:r>
              <a:endPara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Arial" pitchFamily="34" charset="0"/>
              </a:endParaRPr>
            </a:p>
          </p:txBody>
        </p:sp>
        <p:sp>
          <p:nvSpPr>
            <p:cNvPr id="74" name="左右箭头 73"/>
            <p:cNvSpPr/>
            <p:nvPr/>
          </p:nvSpPr>
          <p:spPr bwMode="auto">
            <a:xfrm>
              <a:off x="3234203" y="1429831"/>
              <a:ext cx="708894" cy="506190"/>
            </a:xfrm>
            <a:prstGeom prst="left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r>
                <a:rPr kumimoji="0" lang="zh-CN" altLang="en-US" sz="1400" i="0" u="none" strike="noStrike" cap="none" normalizeH="0" baseline="0" dirty="0" smtClean="0">
                  <a:ln>
                    <a:noFill/>
                  </a:ln>
                  <a:solidFill>
                    <a:srgbClr val="FF6600"/>
                  </a:solidFill>
                  <a:effectLst/>
                  <a:latin typeface="Calibri" pitchFamily="34" charset="0"/>
                  <a:ea typeface="宋体" pitchFamily="2" charset="-122"/>
                  <a:cs typeface="Arial" pitchFamily="34" charset="0"/>
                </a:rPr>
                <a:t>重生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955976" y="1523198"/>
              <a:ext cx="287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FF0000"/>
                  </a:solidFill>
                </a:rPr>
                <a:t>√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253833" y="1523198"/>
              <a:ext cx="287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FF0000"/>
                  </a:solidFill>
                </a:rPr>
                <a:t>√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541216" y="1530073"/>
              <a:ext cx="287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FF0000"/>
                  </a:solidFill>
                </a:rPr>
                <a:t>√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pic>
          <p:nvPicPr>
            <p:cNvPr id="78" name="Picture 8" descr="ICON_Server_flat_Q408.png"/>
            <p:cNvPicPr>
              <a:picLocks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009985" y="2054969"/>
              <a:ext cx="874343" cy="336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9" name="矩形 78"/>
            <p:cNvSpPr/>
            <p:nvPr/>
          </p:nvSpPr>
          <p:spPr bwMode="auto">
            <a:xfrm>
              <a:off x="1942012" y="900414"/>
              <a:ext cx="1288868" cy="16197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Arial" pitchFamily="34" charset="0"/>
              </a:endParaRPr>
            </a:p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lang="en-US" altLang="zh-CN" dirty="0" smtClean="0"/>
            </a:p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Arial" pitchFamily="34" charset="0"/>
              </a:endParaRPr>
            </a:p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lang="en-US" altLang="zh-CN" dirty="0" smtClean="0"/>
            </a:p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Arial" pitchFamily="34" charset="0"/>
              </a:endParaRPr>
            </a:p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r>
                <a:rPr lang="zh-CN" altLang="en-US" sz="1200" dirty="0" smtClean="0"/>
                <a:t>可用主机资源</a:t>
              </a:r>
              <a:endPara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Arial" pitchFamily="34" charset="0"/>
              </a:endParaRP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1043354" y="3207622"/>
            <a:ext cx="6588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/>
              <a:t>在虚拟机所在的物理主机宕机后，系统会把上面运行正常的虚拟机在健康的物理主机上面启动起来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虚拟机自愈</a:t>
            </a:r>
            <a:endParaRPr lang="zh-CN" altLang="en-US" dirty="0"/>
          </a:p>
        </p:txBody>
      </p:sp>
      <p:grpSp>
        <p:nvGrpSpPr>
          <p:cNvPr id="3" name="组合 18"/>
          <p:cNvGrpSpPr/>
          <p:nvPr/>
        </p:nvGrpSpPr>
        <p:grpSpPr>
          <a:xfrm>
            <a:off x="2740825" y="1063625"/>
            <a:ext cx="3422072" cy="1729548"/>
            <a:chOff x="760148" y="2872773"/>
            <a:chExt cx="3422072" cy="1729548"/>
          </a:xfrm>
        </p:grpSpPr>
        <p:pic>
          <p:nvPicPr>
            <p:cNvPr id="5" name="Picture 8" descr="ICON_Server_flat_Q408.png"/>
            <p:cNvPicPr>
              <a:picLocks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60148" y="4265435"/>
              <a:ext cx="874343" cy="336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矩形 5"/>
            <p:cNvSpPr/>
            <p:nvPr/>
          </p:nvSpPr>
          <p:spPr bwMode="auto">
            <a:xfrm>
              <a:off x="762272" y="3988651"/>
              <a:ext cx="854802" cy="2767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r>
                <a:rPr kumimoji="0" lang="en-US" altLang="zh-CN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Arial" pitchFamily="34" charset="0"/>
                </a:rPr>
                <a:t>TECS</a:t>
              </a:r>
              <a:endPara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Arial" pitchFamily="34" charset="0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762272" y="3335508"/>
              <a:ext cx="284934" cy="65314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r>
                <a:rPr kumimoji="0" lang="zh-CN" alt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Arial" pitchFamily="34" charset="0"/>
                </a:rPr>
                <a:t>虚拟机</a:t>
              </a: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1332140" y="3335508"/>
              <a:ext cx="284934" cy="65314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r>
                <a:rPr kumimoji="0" lang="zh-CN" alt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Arial" pitchFamily="34" charset="0"/>
                </a:rPr>
                <a:t>虚拟机</a:t>
              </a: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1047206" y="3335508"/>
              <a:ext cx="284934" cy="65314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zh-CN" altLang="en-US" sz="1200" dirty="0" smtClean="0"/>
                <a:t>虚拟机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47206" y="3425843"/>
              <a:ext cx="287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FF0000"/>
                  </a:solidFill>
                </a:rPr>
                <a:t>X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上弧形箭头 10"/>
            <p:cNvSpPr/>
            <p:nvPr/>
          </p:nvSpPr>
          <p:spPr bwMode="auto">
            <a:xfrm>
              <a:off x="1076863" y="2905127"/>
              <a:ext cx="255277" cy="422357"/>
            </a:xfrm>
            <a:prstGeom prst="curvedDownArrow">
              <a:avLst/>
            </a:prstGeom>
            <a:solidFill>
              <a:schemeClr val="accent1"/>
            </a:solidFill>
            <a:ln w="9525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宋体" pitchFamily="2" charset="-122"/>
                <a:cs typeface="Arial" pitchFamily="34" charset="0"/>
              </a:endParaRPr>
            </a:p>
          </p:txBody>
        </p:sp>
        <p:pic>
          <p:nvPicPr>
            <p:cNvPr id="12" name="Picture 8" descr="ICON_Server_flat_Q408.png"/>
            <p:cNvPicPr>
              <a:picLocks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3307877" y="4252738"/>
              <a:ext cx="874343" cy="336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矩形 12"/>
            <p:cNvSpPr/>
            <p:nvPr/>
          </p:nvSpPr>
          <p:spPr bwMode="auto">
            <a:xfrm>
              <a:off x="3310001" y="3975954"/>
              <a:ext cx="854802" cy="2767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r>
                <a:rPr kumimoji="0" lang="en-US" altLang="zh-CN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Arial" pitchFamily="34" charset="0"/>
                </a:rPr>
                <a:t>TECS</a:t>
              </a:r>
              <a:endPara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Arial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3594935" y="3322811"/>
              <a:ext cx="284934" cy="65314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zh-CN" altLang="en-US" sz="1200" dirty="0" smtClean="0"/>
                <a:t>虚拟机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594935" y="3413146"/>
              <a:ext cx="287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FF0000"/>
                  </a:solidFill>
                </a:rPr>
                <a:t>√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下弧形箭头 15"/>
            <p:cNvSpPr/>
            <p:nvPr/>
          </p:nvSpPr>
          <p:spPr bwMode="auto">
            <a:xfrm>
              <a:off x="1140886" y="3885510"/>
              <a:ext cx="2738983" cy="470260"/>
            </a:xfrm>
            <a:prstGeom prst="curvedUpArrow">
              <a:avLst/>
            </a:prstGeom>
            <a:solidFill>
              <a:schemeClr val="accent1"/>
            </a:solidFill>
            <a:ln w="9525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62535" y="2872773"/>
              <a:ext cx="12426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rgbClr val="FF6600"/>
                  </a:solidFill>
                </a:rPr>
                <a:t>本地自愈</a:t>
              </a:r>
              <a:endParaRPr lang="zh-CN" altLang="en-US" sz="1400" dirty="0">
                <a:solidFill>
                  <a:srgbClr val="FF66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27296" y="4072250"/>
              <a:ext cx="12426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rgbClr val="FF6600"/>
                  </a:solidFill>
                </a:rPr>
                <a:t>迁移</a:t>
              </a:r>
              <a:endParaRPr lang="zh-CN" altLang="en-US" sz="1400" dirty="0">
                <a:solidFill>
                  <a:srgbClr val="FF660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926122" y="3341077"/>
            <a:ext cx="72331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/>
              <a:t>物理主机运行正常，但上面的虚拟机异常退出，系统会根据自愈策略：在本地上电起来、在异地上电起来、本地上电一定次数后仍然失败在异地上电起来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调整虚拟机资源</a:t>
            </a:r>
            <a:r>
              <a:rPr lang="en-US" altLang="zh-CN" dirty="0" smtClean="0"/>
              <a:t>----resize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732584" y="1063625"/>
            <a:ext cx="2930770" cy="3074621"/>
          </a:xfrm>
        </p:spPr>
        <p:txBody>
          <a:bodyPr/>
          <a:lstStyle/>
          <a:p>
            <a:pPr algn="ctr"/>
            <a:r>
              <a:rPr lang="en-US" altLang="zh-CN" dirty="0" smtClean="0"/>
              <a:t>Resize</a:t>
            </a:r>
            <a:r>
              <a:rPr lang="zh-CN" altLang="en-US" dirty="0" smtClean="0"/>
              <a:t>操作通过更换虚拟机的</a:t>
            </a:r>
            <a:r>
              <a:rPr lang="en-US" altLang="zh-CN" dirty="0" smtClean="0"/>
              <a:t>flavor</a:t>
            </a:r>
            <a:r>
              <a:rPr lang="zh-CN" altLang="en-US" dirty="0" smtClean="0"/>
              <a:t>完成虚拟机资源的扩充或者减少（</a:t>
            </a:r>
            <a:r>
              <a:rPr lang="en-US" altLang="zh-CN" dirty="0" smtClean="0"/>
              <a:t>disk</a:t>
            </a:r>
            <a:r>
              <a:rPr lang="zh-CN" altLang="en-US" dirty="0" smtClean="0"/>
              <a:t>不能减少）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右箭头 4"/>
          <p:cNvSpPr/>
          <p:nvPr/>
        </p:nvSpPr>
        <p:spPr bwMode="auto">
          <a:xfrm>
            <a:off x="2247168" y="1638299"/>
            <a:ext cx="625223" cy="269925"/>
          </a:xfrm>
          <a:prstGeom prst="rightArrow">
            <a:avLst/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Arial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2555875" y="1063624"/>
            <a:ext cx="0" cy="170914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7" name="矩形 6"/>
          <p:cNvSpPr/>
          <p:nvPr/>
        </p:nvSpPr>
        <p:spPr bwMode="auto">
          <a:xfrm>
            <a:off x="382864" y="1984072"/>
            <a:ext cx="1843136" cy="457553"/>
          </a:xfrm>
          <a:prstGeom prst="rect">
            <a:avLst/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91275" tIns="45640" rIns="91275" bIns="45640"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Compute Node1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2885091" y="1984072"/>
            <a:ext cx="1843136" cy="457553"/>
          </a:xfrm>
          <a:prstGeom prst="rect">
            <a:avLst/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91275" tIns="45640" rIns="91275" bIns="45640"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Compute Node1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38888" y="1224811"/>
            <a:ext cx="1661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/>
              <a:t>资源按需增加</a:t>
            </a:r>
            <a:endParaRPr lang="zh-CN" altLang="en-US" sz="1600" b="1" dirty="0"/>
          </a:p>
        </p:txBody>
      </p:sp>
      <p:sp>
        <p:nvSpPr>
          <p:cNvPr id="10" name="右箭头 9"/>
          <p:cNvSpPr/>
          <p:nvPr/>
        </p:nvSpPr>
        <p:spPr bwMode="auto">
          <a:xfrm>
            <a:off x="2197679" y="3601448"/>
            <a:ext cx="625223" cy="269925"/>
          </a:xfrm>
          <a:prstGeom prst="rightArrow">
            <a:avLst/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33375" y="3845621"/>
            <a:ext cx="1843136" cy="457553"/>
          </a:xfrm>
          <a:prstGeom prst="rect">
            <a:avLst/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91275" tIns="45640" rIns="91275" bIns="45640"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Compute Node1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2835602" y="3845621"/>
            <a:ext cx="1843136" cy="457553"/>
          </a:xfrm>
          <a:prstGeom prst="rect">
            <a:avLst/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91275" tIns="45640" rIns="91275" bIns="45640"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Compute Node1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40200" y="3019685"/>
            <a:ext cx="1539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/>
              <a:t>资源按需减少</a:t>
            </a:r>
            <a:endParaRPr lang="zh-CN" altLang="en-US" sz="1400" b="1" dirty="0"/>
          </a:p>
        </p:txBody>
      </p:sp>
      <p:grpSp>
        <p:nvGrpSpPr>
          <p:cNvPr id="4" name="组合 44"/>
          <p:cNvGrpSpPr/>
          <p:nvPr/>
        </p:nvGrpSpPr>
        <p:grpSpPr>
          <a:xfrm>
            <a:off x="558798" y="2925173"/>
            <a:ext cx="615950" cy="886621"/>
            <a:chOff x="558799" y="1063624"/>
            <a:chExt cx="615950" cy="886621"/>
          </a:xfrm>
        </p:grpSpPr>
        <p:grpSp>
          <p:nvGrpSpPr>
            <p:cNvPr id="14" name="组合 145"/>
            <p:cNvGrpSpPr/>
            <p:nvPr/>
          </p:nvGrpSpPr>
          <p:grpSpPr>
            <a:xfrm>
              <a:off x="558799" y="1063624"/>
              <a:ext cx="615949" cy="886621"/>
              <a:chOff x="525460" y="1063624"/>
              <a:chExt cx="505138" cy="886621"/>
            </a:xfrm>
          </p:grpSpPr>
          <p:sp>
            <p:nvSpPr>
              <p:cNvPr id="17" name="圆角矩形 16"/>
              <p:cNvSpPr/>
              <p:nvPr/>
            </p:nvSpPr>
            <p:spPr bwMode="auto">
              <a:xfrm>
                <a:off x="525460" y="1063624"/>
                <a:ext cx="505138" cy="88662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Arial" pitchFamily="34" charset="0"/>
                </a:endParaRPr>
              </a:p>
            </p:txBody>
          </p:sp>
          <p:sp>
            <p:nvSpPr>
              <p:cNvPr id="18" name="TextBox 170"/>
              <p:cNvSpPr txBox="1">
                <a:spLocks noChangeArrowheads="1"/>
              </p:cNvSpPr>
              <p:nvPr/>
            </p:nvSpPr>
            <p:spPr bwMode="auto">
              <a:xfrm>
                <a:off x="525460" y="1194227"/>
                <a:ext cx="505138" cy="246215"/>
              </a:xfrm>
              <a:prstGeom prst="rect">
                <a:avLst/>
              </a:prstGeom>
              <a:solidFill>
                <a:srgbClr val="99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91433" tIns="45717" rIns="91433" bIns="45717">
                <a:spAutoFit/>
              </a:bodyPr>
              <a:lstStyle/>
              <a:p>
                <a:pPr algn="ctr"/>
                <a:r>
                  <a:rPr lang="en-US" altLang="zh-CN" sz="1000" b="1" dirty="0" smtClean="0">
                    <a:solidFill>
                      <a:schemeClr val="bg1"/>
                    </a:solidFill>
                    <a:cs typeface="Arial" pitchFamily="34" charset="0"/>
                  </a:rPr>
                  <a:t>VM1</a:t>
                </a:r>
                <a:endParaRPr lang="zh-CN" altLang="en-US" sz="10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558799" y="1455151"/>
              <a:ext cx="6159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 err="1" smtClean="0"/>
                <a:t>cpu</a:t>
              </a:r>
              <a:r>
                <a:rPr lang="en-US" altLang="zh-CN" sz="1000" b="1" dirty="0" smtClean="0"/>
                <a:t>: x4</a:t>
              </a:r>
            </a:p>
            <a:p>
              <a:r>
                <a:rPr lang="en-US" altLang="zh-CN" sz="1000" b="1" dirty="0" smtClean="0"/>
                <a:t>ram: 8G</a:t>
              </a:r>
            </a:p>
          </p:txBody>
        </p:sp>
      </p:grpSp>
      <p:grpSp>
        <p:nvGrpSpPr>
          <p:cNvPr id="15" name="组合 145"/>
          <p:cNvGrpSpPr/>
          <p:nvPr/>
        </p:nvGrpSpPr>
        <p:grpSpPr>
          <a:xfrm>
            <a:off x="3079750" y="1063625"/>
            <a:ext cx="615949" cy="886621"/>
            <a:chOff x="525460" y="1063624"/>
            <a:chExt cx="505138" cy="886621"/>
          </a:xfrm>
        </p:grpSpPr>
        <p:sp>
          <p:nvSpPr>
            <p:cNvPr id="20" name="圆角矩形 19"/>
            <p:cNvSpPr/>
            <p:nvPr/>
          </p:nvSpPr>
          <p:spPr bwMode="auto">
            <a:xfrm>
              <a:off x="525460" y="1063624"/>
              <a:ext cx="505138" cy="88662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Arial" pitchFamily="34" charset="0"/>
              </a:endParaRPr>
            </a:p>
          </p:txBody>
        </p:sp>
        <p:sp>
          <p:nvSpPr>
            <p:cNvPr id="21" name="TextBox 170"/>
            <p:cNvSpPr txBox="1">
              <a:spLocks noChangeArrowheads="1"/>
            </p:cNvSpPr>
            <p:nvPr/>
          </p:nvSpPr>
          <p:spPr bwMode="auto">
            <a:xfrm>
              <a:off x="525460" y="1194227"/>
              <a:ext cx="505138" cy="2462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91433" tIns="45717" rIns="91433" bIns="45717">
              <a:spAutoFit/>
            </a:bodyPr>
            <a:lstStyle/>
            <a:p>
              <a:pPr algn="ctr"/>
              <a:r>
                <a:rPr lang="en-US" altLang="zh-CN" sz="1000" b="1" dirty="0" smtClean="0">
                  <a:solidFill>
                    <a:schemeClr val="bg1"/>
                  </a:solidFill>
                  <a:cs typeface="Arial" pitchFamily="34" charset="0"/>
                </a:rPr>
                <a:t>VM1</a:t>
              </a:r>
              <a:endParaRPr lang="zh-CN" altLang="en-US" sz="1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079750" y="1455152"/>
            <a:ext cx="787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 err="1" smtClean="0"/>
              <a:t>cpu</a:t>
            </a:r>
            <a:r>
              <a:rPr lang="en-US" altLang="zh-CN" sz="1000" b="1" dirty="0" smtClean="0"/>
              <a:t>: </a:t>
            </a:r>
            <a:r>
              <a:rPr lang="en-US" altLang="zh-CN" sz="1000" b="1" dirty="0" smtClean="0">
                <a:solidFill>
                  <a:srgbClr val="FF0000"/>
                </a:solidFill>
              </a:rPr>
              <a:t>x8</a:t>
            </a:r>
          </a:p>
          <a:p>
            <a:r>
              <a:rPr lang="en-US" altLang="zh-CN" sz="1000" b="1" dirty="0" smtClean="0"/>
              <a:t>ram: </a:t>
            </a:r>
            <a:r>
              <a:rPr lang="en-US" altLang="zh-CN" sz="1000" b="1" dirty="0" smtClean="0">
                <a:solidFill>
                  <a:srgbClr val="FF0000"/>
                </a:solidFill>
              </a:rPr>
              <a:t>16G</a:t>
            </a:r>
          </a:p>
          <a:p>
            <a:r>
              <a:rPr lang="en-US" altLang="zh-CN" sz="1000" b="1" dirty="0" smtClean="0"/>
              <a:t>Disk:</a:t>
            </a:r>
            <a:r>
              <a:rPr lang="en-US" altLang="zh-CN" sz="1000" b="1" dirty="0" smtClean="0">
                <a:solidFill>
                  <a:srgbClr val="FF0000"/>
                </a:solidFill>
              </a:rPr>
              <a:t>10G</a:t>
            </a:r>
            <a:endParaRPr lang="zh-CN" altLang="en-US" sz="1000" b="1" dirty="0">
              <a:solidFill>
                <a:srgbClr val="FF0000"/>
              </a:solidFill>
            </a:endParaRPr>
          </a:p>
        </p:txBody>
      </p:sp>
      <p:grpSp>
        <p:nvGrpSpPr>
          <p:cNvPr id="19" name="组合 45"/>
          <p:cNvGrpSpPr/>
          <p:nvPr/>
        </p:nvGrpSpPr>
        <p:grpSpPr>
          <a:xfrm>
            <a:off x="558796" y="1063624"/>
            <a:ext cx="615950" cy="945525"/>
            <a:chOff x="558799" y="1063624"/>
            <a:chExt cx="615950" cy="945525"/>
          </a:xfrm>
        </p:grpSpPr>
        <p:grpSp>
          <p:nvGrpSpPr>
            <p:cNvPr id="23" name="组合 145"/>
            <p:cNvGrpSpPr/>
            <p:nvPr/>
          </p:nvGrpSpPr>
          <p:grpSpPr>
            <a:xfrm>
              <a:off x="558799" y="1063624"/>
              <a:ext cx="615949" cy="886621"/>
              <a:chOff x="525460" y="1063624"/>
              <a:chExt cx="505138" cy="886621"/>
            </a:xfrm>
          </p:grpSpPr>
          <p:sp>
            <p:nvSpPr>
              <p:cNvPr id="26" name="圆角矩形 25"/>
              <p:cNvSpPr/>
              <p:nvPr/>
            </p:nvSpPr>
            <p:spPr bwMode="auto">
              <a:xfrm>
                <a:off x="525460" y="1063624"/>
                <a:ext cx="505138" cy="88662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Arial" pitchFamily="34" charset="0"/>
                </a:endParaRPr>
              </a:p>
            </p:txBody>
          </p:sp>
          <p:sp>
            <p:nvSpPr>
              <p:cNvPr id="27" name="TextBox 170"/>
              <p:cNvSpPr txBox="1">
                <a:spLocks noChangeArrowheads="1"/>
              </p:cNvSpPr>
              <p:nvPr/>
            </p:nvSpPr>
            <p:spPr bwMode="auto">
              <a:xfrm>
                <a:off x="525460" y="1194227"/>
                <a:ext cx="505138" cy="246215"/>
              </a:xfrm>
              <a:prstGeom prst="rect">
                <a:avLst/>
              </a:prstGeom>
              <a:solidFill>
                <a:srgbClr val="99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91433" tIns="45717" rIns="91433" bIns="45717">
                <a:spAutoFit/>
              </a:bodyPr>
              <a:lstStyle/>
              <a:p>
                <a:pPr algn="ctr"/>
                <a:r>
                  <a:rPr lang="en-US" altLang="zh-CN" sz="1000" b="1" dirty="0" smtClean="0">
                    <a:solidFill>
                      <a:schemeClr val="bg1"/>
                    </a:solidFill>
                    <a:cs typeface="Arial" pitchFamily="34" charset="0"/>
                  </a:rPr>
                  <a:t>VM1</a:t>
                </a:r>
                <a:endParaRPr lang="zh-CN" altLang="en-US" sz="10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558799" y="1455151"/>
              <a:ext cx="61595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 err="1" smtClean="0"/>
                <a:t>cpu</a:t>
              </a:r>
              <a:r>
                <a:rPr lang="en-US" altLang="zh-CN" sz="1000" b="1" dirty="0" smtClean="0"/>
                <a:t>: x4</a:t>
              </a:r>
            </a:p>
            <a:p>
              <a:r>
                <a:rPr lang="en-US" altLang="zh-CN" sz="1000" b="1" dirty="0" smtClean="0"/>
                <a:t>ram: 8G</a:t>
              </a:r>
            </a:p>
            <a:p>
              <a:r>
                <a:rPr lang="en-US" altLang="zh-CN" sz="1000" b="1" dirty="0" smtClean="0"/>
                <a:t>Disk:5G</a:t>
              </a:r>
              <a:endParaRPr lang="zh-CN" altLang="en-US" sz="1000" b="1" dirty="0"/>
            </a:p>
          </p:txBody>
        </p:sp>
      </p:grpSp>
      <p:grpSp>
        <p:nvGrpSpPr>
          <p:cNvPr id="24" name="组合 55"/>
          <p:cNvGrpSpPr/>
          <p:nvPr/>
        </p:nvGrpSpPr>
        <p:grpSpPr>
          <a:xfrm>
            <a:off x="3079748" y="2925848"/>
            <a:ext cx="615950" cy="886621"/>
            <a:chOff x="558799" y="1063624"/>
            <a:chExt cx="615950" cy="886621"/>
          </a:xfrm>
        </p:grpSpPr>
        <p:grpSp>
          <p:nvGrpSpPr>
            <p:cNvPr id="28" name="组合 145"/>
            <p:cNvGrpSpPr/>
            <p:nvPr/>
          </p:nvGrpSpPr>
          <p:grpSpPr>
            <a:xfrm>
              <a:off x="558799" y="1063624"/>
              <a:ext cx="615949" cy="886621"/>
              <a:chOff x="525460" y="1063624"/>
              <a:chExt cx="505138" cy="886621"/>
            </a:xfrm>
          </p:grpSpPr>
          <p:sp>
            <p:nvSpPr>
              <p:cNvPr id="31" name="圆角矩形 30"/>
              <p:cNvSpPr/>
              <p:nvPr/>
            </p:nvSpPr>
            <p:spPr bwMode="auto">
              <a:xfrm>
                <a:off x="525460" y="1063624"/>
                <a:ext cx="505138" cy="88662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宋体" pitchFamily="2" charset="-122"/>
                  <a:cs typeface="Arial" pitchFamily="34" charset="0"/>
                </a:endParaRPr>
              </a:p>
            </p:txBody>
          </p:sp>
          <p:sp>
            <p:nvSpPr>
              <p:cNvPr id="32" name="TextBox 170"/>
              <p:cNvSpPr txBox="1">
                <a:spLocks noChangeArrowheads="1"/>
              </p:cNvSpPr>
              <p:nvPr/>
            </p:nvSpPr>
            <p:spPr bwMode="auto">
              <a:xfrm>
                <a:off x="525460" y="1194227"/>
                <a:ext cx="505138" cy="246215"/>
              </a:xfrm>
              <a:prstGeom prst="rect">
                <a:avLst/>
              </a:prstGeom>
              <a:solidFill>
                <a:srgbClr val="99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91433" tIns="45717" rIns="91433" bIns="45717">
                <a:spAutoFit/>
              </a:bodyPr>
              <a:lstStyle/>
              <a:p>
                <a:pPr algn="ctr"/>
                <a:r>
                  <a:rPr lang="en-US" altLang="zh-CN" sz="1000" b="1" dirty="0" smtClean="0">
                    <a:solidFill>
                      <a:schemeClr val="bg1"/>
                    </a:solidFill>
                    <a:cs typeface="Arial" pitchFamily="34" charset="0"/>
                  </a:rPr>
                  <a:t>VM1</a:t>
                </a:r>
                <a:endParaRPr lang="zh-CN" altLang="en-US" sz="10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558799" y="1455151"/>
              <a:ext cx="6159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 err="1" smtClean="0"/>
                <a:t>cpu</a:t>
              </a:r>
              <a:r>
                <a:rPr lang="en-US" altLang="zh-CN" sz="1000" b="1" dirty="0" smtClean="0"/>
                <a:t>: x2</a:t>
              </a:r>
            </a:p>
            <a:p>
              <a:r>
                <a:rPr lang="en-US" altLang="zh-CN" sz="1000" b="1" dirty="0" smtClean="0"/>
                <a:t>ram: 4G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Ironic</a:t>
            </a:r>
            <a:r>
              <a:rPr lang="zh-CN" altLang="en-US" dirty="0" smtClean="0"/>
              <a:t>和其他组件的对应关系</a:t>
            </a:r>
            <a:endParaRPr lang="zh-CN" altLang="en-US" dirty="0"/>
          </a:p>
        </p:txBody>
      </p:sp>
      <p:sp>
        <p:nvSpPr>
          <p:cNvPr id="10" name="内容占位符 9"/>
          <p:cNvSpPr>
            <a:spLocks noGrp="1"/>
          </p:cNvSpPr>
          <p:nvPr>
            <p:ph sz="half" idx="2"/>
          </p:nvPr>
        </p:nvSpPr>
        <p:spPr>
          <a:xfrm>
            <a:off x="5068389" y="1200150"/>
            <a:ext cx="3781924" cy="3189288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altLang="zh-CN" sz="2000" dirty="0" smtClean="0"/>
              <a:t>Ironic</a:t>
            </a:r>
            <a:r>
              <a:rPr lang="zh-CN" altLang="en-US" sz="2000" dirty="0" smtClean="0"/>
              <a:t>多裸机的管理，是通过</a:t>
            </a:r>
            <a:r>
              <a:rPr lang="en-US" altLang="zh-CN" sz="2000" dirty="0" smtClean="0"/>
              <a:t>nova</a:t>
            </a:r>
            <a:r>
              <a:rPr lang="zh-CN" altLang="en-US" sz="2000" dirty="0" smtClean="0"/>
              <a:t>完成的，作为</a:t>
            </a:r>
            <a:r>
              <a:rPr lang="en-US" altLang="zh-CN" sz="2000" dirty="0" smtClean="0"/>
              <a:t>nova-compute</a:t>
            </a:r>
            <a:r>
              <a:rPr lang="zh-CN" altLang="en-US" sz="2000" dirty="0" smtClean="0"/>
              <a:t>的一个</a:t>
            </a:r>
            <a:r>
              <a:rPr lang="en-US" altLang="zh-CN" sz="2000" dirty="0" smtClean="0"/>
              <a:t>driver</a:t>
            </a:r>
            <a:r>
              <a:rPr lang="zh-CN" altLang="en-US" sz="2000" dirty="0" smtClean="0"/>
              <a:t>的方式使用的</a:t>
            </a:r>
            <a:endParaRPr lang="en-US" altLang="zh-CN" sz="2000" dirty="0" smtClean="0"/>
          </a:p>
          <a:p>
            <a:pPr>
              <a:buFont typeface="Arial" pitchFamily="34" charset="0"/>
              <a:buChar char="•"/>
            </a:pPr>
            <a:r>
              <a:rPr lang="zh-CN" altLang="en-US" sz="2000" dirty="0" smtClean="0"/>
              <a:t>和部署虚拟机一样部署流程中会和</a:t>
            </a:r>
            <a:r>
              <a:rPr lang="en-US" altLang="zh-CN" sz="2000" dirty="0" smtClean="0"/>
              <a:t>neutron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glance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cinder</a:t>
            </a:r>
            <a:r>
              <a:rPr lang="zh-CN" altLang="en-US" sz="2000" dirty="0" smtClean="0"/>
              <a:t>有交互</a:t>
            </a:r>
            <a:endParaRPr lang="en-US" altLang="zh-CN" sz="2000" dirty="0" smtClean="0"/>
          </a:p>
          <a:p>
            <a:pPr>
              <a:buFont typeface="Arial" pitchFamily="34" charset="0"/>
              <a:buChar char="•"/>
            </a:pPr>
            <a:r>
              <a:rPr lang="en-US" altLang="zh-CN" sz="2000" dirty="0" smtClean="0"/>
              <a:t>Ironic</a:t>
            </a:r>
            <a:r>
              <a:rPr lang="zh-CN" altLang="en-US" sz="2000" dirty="0" smtClean="0"/>
              <a:t>支持的</a:t>
            </a:r>
            <a:r>
              <a:rPr lang="en-US" altLang="zh-CN" sz="2000" dirty="0" smtClean="0"/>
              <a:t>driver </a:t>
            </a:r>
            <a:r>
              <a:rPr lang="zh-CN" altLang="en-US" sz="2000" dirty="0" smtClean="0"/>
              <a:t>常用的有：</a:t>
            </a:r>
            <a:r>
              <a:rPr lang="en-US" altLang="zh-CN" sz="2000" dirty="0" smtClean="0"/>
              <a:t>PXE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IPMI-tools</a:t>
            </a:r>
            <a:r>
              <a:rPr lang="zh-CN" altLang="en-US" sz="2000" dirty="0" smtClean="0"/>
              <a:t>等</a:t>
            </a:r>
            <a:endParaRPr lang="en-US" altLang="zh-CN" sz="2000" dirty="0" smtClean="0"/>
          </a:p>
          <a:p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2391" y="862147"/>
            <a:ext cx="4073162" cy="3875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裸机部署流程</a:t>
            </a:r>
            <a:endParaRPr lang="zh-CN" altLang="en-US" dirty="0"/>
          </a:p>
        </p:txBody>
      </p:sp>
      <p:pic>
        <p:nvPicPr>
          <p:cNvPr id="1026" name="图片 11" descr="Deployment Step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8950" y="758825"/>
            <a:ext cx="7415343" cy="397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裸机资源上报流程</a:t>
            </a:r>
            <a:endParaRPr lang="zh-CN" altLang="en-US" dirty="0"/>
          </a:p>
        </p:txBody>
      </p:sp>
      <p:sp>
        <p:nvSpPr>
          <p:cNvPr id="5" name="云形标注 4"/>
          <p:cNvSpPr/>
          <p:nvPr/>
        </p:nvSpPr>
        <p:spPr bwMode="auto">
          <a:xfrm>
            <a:off x="333375" y="1264596"/>
            <a:ext cx="3540868" cy="2451371"/>
          </a:xfrm>
          <a:prstGeom prst="cloudCallout">
            <a:avLst/>
          </a:prstGeom>
          <a:solidFill>
            <a:schemeClr val="bg1"/>
          </a:solidFill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</a:rPr>
              <a:t>Nova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调度选择合适物理主机进行部署裸机的时候，用的数据从哪儿来的呢？</a:t>
            </a: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half" idx="1"/>
          </p:nvPr>
        </p:nvSpPr>
        <p:spPr>
          <a:xfrm>
            <a:off x="3978613" y="894945"/>
            <a:ext cx="4445539" cy="3494493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altLang="zh-CN" sz="2000" dirty="0" smtClean="0"/>
              <a:t>Ironic</a:t>
            </a:r>
            <a:r>
              <a:rPr lang="zh-CN" altLang="en-US" sz="2000" dirty="0" smtClean="0"/>
              <a:t>有独立的数据库，其中</a:t>
            </a:r>
            <a:r>
              <a:rPr lang="en-US" altLang="zh-CN" sz="2000" dirty="0" smtClean="0"/>
              <a:t>nodes</a:t>
            </a:r>
            <a:r>
              <a:rPr lang="zh-CN" altLang="en-US" sz="2000" dirty="0" smtClean="0"/>
              <a:t>表中的</a:t>
            </a:r>
            <a:r>
              <a:rPr lang="en-US" altLang="zh-CN" sz="2000" dirty="0" smtClean="0"/>
              <a:t>property</a:t>
            </a:r>
            <a:r>
              <a:rPr lang="zh-CN" altLang="en-US" sz="2000" dirty="0" smtClean="0"/>
              <a:t>属性中存放了这个主机的资源配置情况，</a:t>
            </a:r>
            <a:r>
              <a:rPr lang="en-US" altLang="zh-CN" sz="2000" dirty="0" smtClean="0"/>
              <a:t>ironic</a:t>
            </a:r>
            <a:r>
              <a:rPr lang="zh-CN" altLang="en-US" sz="2000" dirty="0" smtClean="0"/>
              <a:t>中可以通过人为注册或者自动发现的方式填成这些数据；</a:t>
            </a:r>
            <a:endParaRPr lang="en-US" altLang="zh-CN" sz="2000" dirty="0" smtClean="0"/>
          </a:p>
          <a:p>
            <a:pPr>
              <a:buFont typeface="Arial" pitchFamily="34" charset="0"/>
              <a:buChar char="•"/>
            </a:pPr>
            <a:r>
              <a:rPr lang="en-US" altLang="zh-CN" sz="2000" dirty="0" smtClean="0"/>
              <a:t>Nova-compute</a:t>
            </a:r>
            <a:r>
              <a:rPr lang="zh-CN" altLang="en-US" sz="2000" dirty="0" smtClean="0"/>
              <a:t>服务中上报资源流程中会调用</a:t>
            </a:r>
            <a:r>
              <a:rPr lang="en-US" altLang="zh-CN" sz="2000" dirty="0" smtClean="0"/>
              <a:t>ironic</a:t>
            </a:r>
            <a:r>
              <a:rPr lang="zh-CN" altLang="en-US" sz="2000" dirty="0" smtClean="0"/>
              <a:t>的接口从</a:t>
            </a:r>
            <a:r>
              <a:rPr lang="en-US" altLang="zh-CN" sz="2000" dirty="0" smtClean="0"/>
              <a:t>ironic</a:t>
            </a:r>
            <a:r>
              <a:rPr lang="zh-CN" altLang="en-US" sz="2000" dirty="0" smtClean="0"/>
              <a:t>库中读取这些资源信息填写到</a:t>
            </a:r>
            <a:r>
              <a:rPr lang="en-US" altLang="zh-CN" sz="2000" dirty="0" smtClean="0"/>
              <a:t>nova</a:t>
            </a:r>
            <a:r>
              <a:rPr lang="zh-CN" altLang="en-US" sz="2000" dirty="0" smtClean="0"/>
              <a:t>的</a:t>
            </a:r>
            <a:r>
              <a:rPr lang="en-US" altLang="zh-CN" sz="2000" dirty="0" err="1" smtClean="0"/>
              <a:t>comput</a:t>
            </a:r>
            <a:r>
              <a:rPr lang="en-US" altLang="zh-CN" sz="2000" dirty="0" smtClean="0"/>
              <a:t>-nodes</a:t>
            </a:r>
            <a:r>
              <a:rPr lang="zh-CN" altLang="en-US" sz="2000" dirty="0" smtClean="0"/>
              <a:t>表中，供</a:t>
            </a:r>
            <a:r>
              <a:rPr lang="en-US" altLang="zh-CN" sz="2000" dirty="0" smtClean="0"/>
              <a:t>nova</a:t>
            </a:r>
            <a:r>
              <a:rPr lang="zh-CN" altLang="en-US" sz="2000" dirty="0" smtClean="0"/>
              <a:t>的调度服务使用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Nova</a:t>
            </a:r>
            <a:r>
              <a:rPr lang="zh-CN" altLang="en-US" dirty="0" smtClean="0"/>
              <a:t>进行虚拟机管理和裸机管理的区别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5489" y="1420238"/>
            <a:ext cx="71984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2400" b="1" dirty="0" smtClean="0"/>
              <a:t>加入的调度器不同</a:t>
            </a:r>
            <a:endParaRPr lang="en-US" altLang="zh-CN" sz="2400" b="1" dirty="0" smtClean="0"/>
          </a:p>
          <a:p>
            <a:r>
              <a:rPr lang="zh-CN" altLang="en-US" dirty="0" smtClean="0"/>
              <a:t>裸机管理的时候通过把</a:t>
            </a:r>
            <a:r>
              <a:rPr lang="en-US" altLang="zh-CN" b="1" dirty="0" err="1" smtClean="0"/>
              <a:t>scheduler_host_manager</a:t>
            </a:r>
            <a:r>
              <a:rPr lang="zh-CN" altLang="en-US" dirty="0" smtClean="0"/>
              <a:t>指定为</a:t>
            </a:r>
            <a:r>
              <a:rPr lang="en-US" altLang="zh-CN" dirty="0" err="1" smtClean="0"/>
              <a:t>IronicHostManager</a:t>
            </a:r>
            <a:r>
              <a:rPr lang="en-US" altLang="zh-CN" dirty="0" smtClean="0"/>
              <a:t> </a:t>
            </a:r>
            <a:r>
              <a:rPr lang="zh-CN" altLang="en-US" dirty="0" smtClean="0"/>
              <a:t>加载</a:t>
            </a:r>
            <a:r>
              <a:rPr lang="en-US" altLang="zh-CN" dirty="0" smtClean="0"/>
              <a:t>ironic</a:t>
            </a:r>
            <a:r>
              <a:rPr lang="zh-CN" altLang="en-US" dirty="0" smtClean="0"/>
              <a:t>相关的过滤器，</a:t>
            </a:r>
            <a:endParaRPr lang="en-US" altLang="zh-CN" dirty="0" smtClean="0"/>
          </a:p>
          <a:p>
            <a:r>
              <a:rPr lang="zh-CN" altLang="en-US" dirty="0" smtClean="0"/>
              <a:t>虚拟机管理的时候把指定为</a:t>
            </a:r>
            <a:r>
              <a:rPr lang="en-US" altLang="zh-CN" dirty="0" err="1" smtClean="0"/>
              <a:t>HostManager</a:t>
            </a:r>
            <a:r>
              <a:rPr lang="en-US" altLang="zh-CN" dirty="0" smtClean="0"/>
              <a:t> </a:t>
            </a:r>
            <a:r>
              <a:rPr lang="zh-CN" altLang="en-US" dirty="0" smtClean="0"/>
              <a:t>来加载虚拟机相关的过滤器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sz="2400" b="1" dirty="0" smtClean="0"/>
              <a:t>Nova-compute</a:t>
            </a:r>
            <a:r>
              <a:rPr lang="zh-CN" altLang="en-US" sz="2400" b="1" dirty="0" smtClean="0"/>
              <a:t>使用的</a:t>
            </a:r>
            <a:r>
              <a:rPr lang="en-US" altLang="zh-CN" sz="2400" b="1" dirty="0" smtClean="0"/>
              <a:t>driver</a:t>
            </a:r>
            <a:r>
              <a:rPr lang="zh-CN" altLang="en-US" sz="2400" b="1" dirty="0" smtClean="0"/>
              <a:t>不同</a:t>
            </a:r>
            <a:endParaRPr lang="en-US" altLang="zh-CN" sz="2400" b="1" dirty="0" smtClean="0"/>
          </a:p>
          <a:p>
            <a:r>
              <a:rPr lang="zh-CN" altLang="en-US" dirty="0" smtClean="0"/>
              <a:t>裸机管理的时候，使用的</a:t>
            </a:r>
            <a:r>
              <a:rPr lang="en-US" altLang="zh-CN" dirty="0" smtClean="0"/>
              <a:t>driver</a:t>
            </a:r>
            <a:r>
              <a:rPr lang="zh-CN" altLang="en-US" dirty="0" smtClean="0"/>
              <a:t>为</a:t>
            </a:r>
            <a:r>
              <a:rPr lang="en-US" altLang="zh-CN" dirty="0" smtClean="0"/>
              <a:t>ironic-driver</a:t>
            </a:r>
          </a:p>
          <a:p>
            <a:r>
              <a:rPr lang="zh-CN" altLang="en-US" dirty="0" smtClean="0"/>
              <a:t>虚拟机管理的时候，使用的是</a:t>
            </a:r>
            <a:r>
              <a:rPr lang="en-US" altLang="zh-CN" dirty="0" err="1" smtClean="0"/>
              <a:t>libvirt</a:t>
            </a:r>
            <a:r>
              <a:rPr lang="en-US" altLang="zh-CN" dirty="0" smtClean="0"/>
              <a:t>-driver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Content Placeholder 2"/>
          <p:cNvSpPr>
            <a:spLocks noGrp="1" noChangeArrowheads="1"/>
          </p:cNvSpPr>
          <p:nvPr>
            <p:ph idx="4294967295"/>
          </p:nvPr>
        </p:nvSpPr>
        <p:spPr>
          <a:xfrm>
            <a:off x="2222500" y="1179513"/>
            <a:ext cx="6921500" cy="3044825"/>
          </a:xfrm>
          <a:ln/>
        </p:spPr>
        <p:txBody>
          <a:bodyPr/>
          <a:lstStyle/>
          <a:p>
            <a:pPr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sz="1800" dirty="0" smtClean="0">
                <a:solidFill>
                  <a:schemeClr val="bg2"/>
                </a:solidFill>
                <a:latin typeface="微软雅黑" pitchFamily="34" charset="-122"/>
              </a:rPr>
              <a:t>综述</a:t>
            </a:r>
            <a:endParaRPr lang="en-US" altLang="zh-CN" sz="1800" dirty="0" smtClean="0">
              <a:solidFill>
                <a:schemeClr val="bg2"/>
              </a:solidFill>
              <a:latin typeface="微软雅黑" pitchFamily="34" charset="-122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sz="1800" dirty="0" smtClean="0">
                <a:solidFill>
                  <a:schemeClr val="bg2"/>
                </a:solidFill>
                <a:latin typeface="微软雅黑" pitchFamily="34" charset="-122"/>
              </a:rPr>
              <a:t>认证</a:t>
            </a:r>
            <a:endParaRPr lang="en-US" altLang="zh-CN" sz="1800" dirty="0" smtClean="0">
              <a:solidFill>
                <a:schemeClr val="bg2"/>
              </a:solidFill>
              <a:latin typeface="微软雅黑" pitchFamily="34" charset="-122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sz="1800" dirty="0" smtClean="0">
                <a:solidFill>
                  <a:schemeClr val="bg2"/>
                </a:solidFill>
                <a:latin typeface="微软雅黑" pitchFamily="34" charset="-122"/>
              </a:rPr>
              <a:t>计算</a:t>
            </a:r>
            <a:endParaRPr lang="en-US" altLang="zh-CN" sz="1800" dirty="0" smtClean="0">
              <a:solidFill>
                <a:schemeClr val="bg2"/>
              </a:solidFill>
              <a:latin typeface="微软雅黑" pitchFamily="34" charset="-122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sz="1800" dirty="0" smtClean="0">
                <a:solidFill>
                  <a:srgbClr val="FF0000"/>
                </a:solidFill>
                <a:latin typeface="微软雅黑" pitchFamily="34" charset="-122"/>
              </a:rPr>
              <a:t>存储</a:t>
            </a:r>
            <a:endParaRPr lang="en-US" altLang="zh-CN" sz="1800" dirty="0" smtClean="0">
              <a:solidFill>
                <a:srgbClr val="FF0000"/>
              </a:solidFill>
              <a:latin typeface="微软雅黑" pitchFamily="34" charset="-122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sz="1800" dirty="0" smtClean="0">
                <a:solidFill>
                  <a:srgbClr val="404040"/>
                </a:solidFill>
                <a:latin typeface="微软雅黑" pitchFamily="34" charset="-122"/>
              </a:rPr>
              <a:t>网络</a:t>
            </a:r>
            <a:endParaRPr lang="en-US" altLang="zh-CN" sz="1800" dirty="0" smtClean="0">
              <a:solidFill>
                <a:srgbClr val="404040"/>
              </a:solidFill>
              <a:latin typeface="微软雅黑" pitchFamily="34" charset="-122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sz="1800" dirty="0" smtClean="0">
                <a:solidFill>
                  <a:srgbClr val="404040"/>
                </a:solidFill>
                <a:latin typeface="微软雅黑" pitchFamily="34" charset="-122"/>
              </a:rPr>
              <a:t>其他</a:t>
            </a:r>
            <a:endParaRPr lang="zh-CN" sz="1800" dirty="0">
              <a:solidFill>
                <a:srgbClr val="404040"/>
              </a:solidFill>
              <a:latin typeface="微软雅黑" pitchFamily="34" charset="-122"/>
            </a:endParaRPr>
          </a:p>
        </p:txBody>
      </p:sp>
      <p:sp>
        <p:nvSpPr>
          <p:cNvPr id="10243" name="Title 3"/>
          <p:cNvSpPr>
            <a:spLocks noGrp="1"/>
          </p:cNvSpPr>
          <p:nvPr>
            <p:ph type="ctrTitle" idx="4294967295"/>
          </p:nvPr>
        </p:nvSpPr>
        <p:spPr>
          <a:xfrm>
            <a:off x="2222500" y="414338"/>
            <a:ext cx="6921500" cy="719137"/>
          </a:xfrm>
        </p:spPr>
        <p:txBody>
          <a:bodyPr/>
          <a:lstStyle/>
          <a:p>
            <a:r>
              <a:rPr lang="zh-CN" dirty="0">
                <a:solidFill>
                  <a:srgbClr val="008FD4"/>
                </a:solidFill>
                <a:latin typeface="+mj-ea"/>
              </a:rPr>
              <a:t>目录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95"/>
          <p:cNvSpPr>
            <a:spLocks noChangeArrowheads="1"/>
          </p:cNvSpPr>
          <p:nvPr/>
        </p:nvSpPr>
        <p:spPr bwMode="gray">
          <a:xfrm>
            <a:off x="745245" y="2399954"/>
            <a:ext cx="3079312" cy="641081"/>
          </a:xfrm>
          <a:prstGeom prst="roundRect">
            <a:avLst>
              <a:gd name="adj" fmla="val 43229"/>
            </a:avLst>
          </a:prstGeom>
          <a:solidFill>
            <a:schemeClr val="bg2">
              <a:lumMod val="50000"/>
            </a:schemeClr>
          </a:solidFill>
          <a:ln w="6350">
            <a:noFill/>
            <a:prstDash val="dash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176196" indent="-176196" algn="ctr" defTabSz="1088667" eaLnBrk="0" fontAlgn="auto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 typeface="Wingdings" pitchFamily="2" charset="2"/>
              <a:buNone/>
              <a:defRPr/>
            </a:pPr>
            <a:endParaRPr lang="en-US" altLang="zh-CN" sz="10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Lucida Grande"/>
            </a:endParaRPr>
          </a:p>
        </p:txBody>
      </p:sp>
      <p:sp>
        <p:nvSpPr>
          <p:cNvPr id="94" name="Rectangle 995"/>
          <p:cNvSpPr>
            <a:spLocks noChangeArrowheads="1"/>
          </p:cNvSpPr>
          <p:nvPr/>
        </p:nvSpPr>
        <p:spPr bwMode="gray">
          <a:xfrm>
            <a:off x="748953" y="3154551"/>
            <a:ext cx="3110585" cy="534224"/>
          </a:xfrm>
          <a:prstGeom prst="roundRect">
            <a:avLst>
              <a:gd name="adj" fmla="val 43229"/>
            </a:avLst>
          </a:prstGeom>
          <a:solidFill>
            <a:srgbClr val="0070C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176196" indent="-176196" algn="ctr" defTabSz="1088667" eaLnBrk="0" fontAlgn="auto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 typeface="Wingdings" pitchFamily="2" charset="2"/>
              <a:buNone/>
              <a:defRPr/>
            </a:pPr>
            <a:r>
              <a:rPr lang="zh-CN" altLang="en-US" sz="1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Lucida Grande"/>
              </a:rPr>
              <a:t>统一虚拟化设备管理</a:t>
            </a:r>
            <a:endParaRPr lang="en-US" altLang="zh-CN" sz="1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Lucida Grande"/>
            </a:endParaRPr>
          </a:p>
        </p:txBody>
      </p:sp>
      <p:pic>
        <p:nvPicPr>
          <p:cNvPr id="95" name="Picture 78" descr="Storage_icon_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8707" y="2435080"/>
            <a:ext cx="426004" cy="383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" name="Picture 78" descr="Storage_icon_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22648" y="2437169"/>
            <a:ext cx="426004" cy="383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" name="Picture 78" descr="Storage_icon_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0901" y="2430890"/>
            <a:ext cx="426004" cy="383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" name="Picture 78" descr="Storage_icon_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40455" y="2432979"/>
            <a:ext cx="426004" cy="383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" name="Picture 78" descr="Storage_icon_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0581" y="2432983"/>
            <a:ext cx="426004" cy="383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0" name="Picture 78" descr="Storage_icon_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2178" y="2428799"/>
            <a:ext cx="426004" cy="383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1" name="TextBox 100"/>
          <p:cNvSpPr txBox="1"/>
          <p:nvPr/>
        </p:nvSpPr>
        <p:spPr>
          <a:xfrm>
            <a:off x="1917161" y="2769179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资源池管理</a:t>
            </a:r>
            <a:endParaRPr lang="zh-CN" altLang="en-US" sz="1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126"/>
          <p:cNvGrpSpPr/>
          <p:nvPr/>
        </p:nvGrpSpPr>
        <p:grpSpPr>
          <a:xfrm>
            <a:off x="477588" y="3745459"/>
            <a:ext cx="3722036" cy="793563"/>
            <a:chOff x="179512" y="4941168"/>
            <a:chExt cx="4896544" cy="1008112"/>
          </a:xfrm>
        </p:grpSpPr>
        <p:grpSp>
          <p:nvGrpSpPr>
            <p:cNvPr id="3" name="Group 73"/>
            <p:cNvGrpSpPr>
              <a:grpSpLocks/>
            </p:cNvGrpSpPr>
            <p:nvPr/>
          </p:nvGrpSpPr>
          <p:grpSpPr bwMode="auto">
            <a:xfrm>
              <a:off x="2223219" y="5098882"/>
              <a:ext cx="620576" cy="540847"/>
              <a:chOff x="3481" y="1082"/>
              <a:chExt cx="299" cy="352"/>
            </a:xfrm>
          </p:grpSpPr>
          <p:grpSp>
            <p:nvGrpSpPr>
              <p:cNvPr id="4" name="Group 74"/>
              <p:cNvGrpSpPr>
                <a:grpSpLocks/>
              </p:cNvGrpSpPr>
              <p:nvPr/>
            </p:nvGrpSpPr>
            <p:grpSpPr bwMode="auto">
              <a:xfrm>
                <a:off x="3628" y="1082"/>
                <a:ext cx="152" cy="205"/>
                <a:chOff x="2784" y="96"/>
                <a:chExt cx="336" cy="311"/>
              </a:xfrm>
            </p:grpSpPr>
            <p:grpSp>
              <p:nvGrpSpPr>
                <p:cNvPr id="5" name="Group 75"/>
                <p:cNvGrpSpPr>
                  <a:grpSpLocks/>
                </p:cNvGrpSpPr>
                <p:nvPr/>
              </p:nvGrpSpPr>
              <p:grpSpPr bwMode="auto">
                <a:xfrm>
                  <a:off x="2784" y="276"/>
                  <a:ext cx="336" cy="131"/>
                  <a:chOff x="2784" y="240"/>
                  <a:chExt cx="336" cy="131"/>
                </a:xfrm>
              </p:grpSpPr>
              <p:sp>
                <p:nvSpPr>
                  <p:cNvPr id="180" name="Oval 76"/>
                  <p:cNvSpPr>
                    <a:spLocks noChangeArrowheads="1"/>
                  </p:cNvSpPr>
                  <p:nvPr/>
                </p:nvSpPr>
                <p:spPr bwMode="auto">
                  <a:xfrm>
                    <a:off x="2784" y="246"/>
                    <a:ext cx="336" cy="125"/>
                  </a:xfrm>
                  <a:prstGeom prst="ellipse">
                    <a:avLst/>
                  </a:prstGeom>
                  <a:solidFill>
                    <a:srgbClr val="CC66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9pPr>
                  </a:lstStyle>
                  <a:p>
                    <a:pPr algn="ctr" eaLnBrk="0" hangingPunct="0"/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181" name="Oval 77"/>
                  <p:cNvSpPr>
                    <a:spLocks noChangeArrowheads="1"/>
                  </p:cNvSpPr>
                  <p:nvPr/>
                </p:nvSpPr>
                <p:spPr bwMode="auto">
                  <a:xfrm>
                    <a:off x="2784" y="240"/>
                    <a:ext cx="336" cy="111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D8AF00"/>
                      </a:gs>
                      <a:gs pos="50000">
                        <a:srgbClr val="FFB061"/>
                      </a:gs>
                      <a:gs pos="100000">
                        <a:srgbClr val="D8AF00"/>
                      </a:gs>
                    </a:gsLst>
                    <a:lin ang="0" scaled="1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9pPr>
                  </a:lstStyle>
                  <a:p>
                    <a:pPr algn="ctr" eaLnBrk="0" hangingPunct="0"/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</p:grpSp>
            <p:grpSp>
              <p:nvGrpSpPr>
                <p:cNvPr id="6" name="Group 78"/>
                <p:cNvGrpSpPr>
                  <a:grpSpLocks/>
                </p:cNvGrpSpPr>
                <p:nvPr/>
              </p:nvGrpSpPr>
              <p:grpSpPr bwMode="auto">
                <a:xfrm>
                  <a:off x="2784" y="240"/>
                  <a:ext cx="336" cy="131"/>
                  <a:chOff x="2784" y="240"/>
                  <a:chExt cx="336" cy="131"/>
                </a:xfrm>
              </p:grpSpPr>
              <p:sp>
                <p:nvSpPr>
                  <p:cNvPr id="178" name="Oval 79"/>
                  <p:cNvSpPr>
                    <a:spLocks noChangeArrowheads="1"/>
                  </p:cNvSpPr>
                  <p:nvPr/>
                </p:nvSpPr>
                <p:spPr bwMode="auto">
                  <a:xfrm>
                    <a:off x="2784" y="246"/>
                    <a:ext cx="336" cy="125"/>
                  </a:xfrm>
                  <a:prstGeom prst="ellipse">
                    <a:avLst/>
                  </a:prstGeom>
                  <a:solidFill>
                    <a:srgbClr val="CC66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9pPr>
                  </a:lstStyle>
                  <a:p>
                    <a:pPr algn="ctr" eaLnBrk="0" hangingPunct="0"/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179" name="Oval 80"/>
                  <p:cNvSpPr>
                    <a:spLocks noChangeArrowheads="1"/>
                  </p:cNvSpPr>
                  <p:nvPr/>
                </p:nvSpPr>
                <p:spPr bwMode="auto">
                  <a:xfrm>
                    <a:off x="2784" y="240"/>
                    <a:ext cx="336" cy="111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D8AF00"/>
                      </a:gs>
                      <a:gs pos="50000">
                        <a:srgbClr val="FFB061"/>
                      </a:gs>
                      <a:gs pos="100000">
                        <a:srgbClr val="D8AF00"/>
                      </a:gs>
                    </a:gsLst>
                    <a:lin ang="0" scaled="1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9pPr>
                  </a:lstStyle>
                  <a:p>
                    <a:pPr algn="ctr" eaLnBrk="0" hangingPunct="0"/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</p:grpSp>
            <p:grpSp>
              <p:nvGrpSpPr>
                <p:cNvPr id="7" name="Group 81"/>
                <p:cNvGrpSpPr>
                  <a:grpSpLocks/>
                </p:cNvGrpSpPr>
                <p:nvPr/>
              </p:nvGrpSpPr>
              <p:grpSpPr bwMode="auto">
                <a:xfrm>
                  <a:off x="2784" y="208"/>
                  <a:ext cx="336" cy="131"/>
                  <a:chOff x="2784" y="240"/>
                  <a:chExt cx="336" cy="131"/>
                </a:xfrm>
              </p:grpSpPr>
              <p:sp>
                <p:nvSpPr>
                  <p:cNvPr id="176" name="Oval 82"/>
                  <p:cNvSpPr>
                    <a:spLocks noChangeArrowheads="1"/>
                  </p:cNvSpPr>
                  <p:nvPr/>
                </p:nvSpPr>
                <p:spPr bwMode="auto">
                  <a:xfrm>
                    <a:off x="2784" y="246"/>
                    <a:ext cx="336" cy="125"/>
                  </a:xfrm>
                  <a:prstGeom prst="ellipse">
                    <a:avLst/>
                  </a:prstGeom>
                  <a:solidFill>
                    <a:srgbClr val="CC66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9pPr>
                  </a:lstStyle>
                  <a:p>
                    <a:pPr algn="ctr" eaLnBrk="0" hangingPunct="0"/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177" name="Oval 83"/>
                  <p:cNvSpPr>
                    <a:spLocks noChangeArrowheads="1"/>
                  </p:cNvSpPr>
                  <p:nvPr/>
                </p:nvSpPr>
                <p:spPr bwMode="auto">
                  <a:xfrm>
                    <a:off x="2784" y="240"/>
                    <a:ext cx="336" cy="111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D8AF00"/>
                      </a:gs>
                      <a:gs pos="50000">
                        <a:srgbClr val="FFB061"/>
                      </a:gs>
                      <a:gs pos="100000">
                        <a:srgbClr val="D8AF00"/>
                      </a:gs>
                    </a:gsLst>
                    <a:lin ang="0" scaled="1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9pPr>
                  </a:lstStyle>
                  <a:p>
                    <a:pPr algn="ctr" eaLnBrk="0" hangingPunct="0"/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</p:grpSp>
            <p:grpSp>
              <p:nvGrpSpPr>
                <p:cNvPr id="8" name="Group 84"/>
                <p:cNvGrpSpPr>
                  <a:grpSpLocks/>
                </p:cNvGrpSpPr>
                <p:nvPr/>
              </p:nvGrpSpPr>
              <p:grpSpPr bwMode="auto">
                <a:xfrm>
                  <a:off x="2784" y="172"/>
                  <a:ext cx="336" cy="131"/>
                  <a:chOff x="2784" y="240"/>
                  <a:chExt cx="336" cy="131"/>
                </a:xfrm>
              </p:grpSpPr>
              <p:sp>
                <p:nvSpPr>
                  <p:cNvPr id="174" name="Oval 85"/>
                  <p:cNvSpPr>
                    <a:spLocks noChangeArrowheads="1"/>
                  </p:cNvSpPr>
                  <p:nvPr/>
                </p:nvSpPr>
                <p:spPr bwMode="auto">
                  <a:xfrm>
                    <a:off x="2784" y="246"/>
                    <a:ext cx="336" cy="125"/>
                  </a:xfrm>
                  <a:prstGeom prst="ellipse">
                    <a:avLst/>
                  </a:prstGeom>
                  <a:solidFill>
                    <a:srgbClr val="CC66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9pPr>
                  </a:lstStyle>
                  <a:p>
                    <a:pPr algn="ctr" eaLnBrk="0" hangingPunct="0"/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175" name="Oval 86"/>
                  <p:cNvSpPr>
                    <a:spLocks noChangeArrowheads="1"/>
                  </p:cNvSpPr>
                  <p:nvPr/>
                </p:nvSpPr>
                <p:spPr bwMode="auto">
                  <a:xfrm>
                    <a:off x="2784" y="240"/>
                    <a:ext cx="336" cy="111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D8AF00"/>
                      </a:gs>
                      <a:gs pos="50000">
                        <a:srgbClr val="FFB061"/>
                      </a:gs>
                      <a:gs pos="100000">
                        <a:srgbClr val="D8AF00"/>
                      </a:gs>
                    </a:gsLst>
                    <a:lin ang="0" scaled="1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9pPr>
                  </a:lstStyle>
                  <a:p>
                    <a:pPr algn="ctr" eaLnBrk="0" hangingPunct="0"/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</p:grpSp>
            <p:grpSp>
              <p:nvGrpSpPr>
                <p:cNvPr id="9" name="Group 87"/>
                <p:cNvGrpSpPr>
                  <a:grpSpLocks/>
                </p:cNvGrpSpPr>
                <p:nvPr/>
              </p:nvGrpSpPr>
              <p:grpSpPr bwMode="auto">
                <a:xfrm>
                  <a:off x="2784" y="136"/>
                  <a:ext cx="336" cy="131"/>
                  <a:chOff x="2784" y="240"/>
                  <a:chExt cx="336" cy="131"/>
                </a:xfrm>
              </p:grpSpPr>
              <p:sp>
                <p:nvSpPr>
                  <p:cNvPr id="172" name="Oval 88"/>
                  <p:cNvSpPr>
                    <a:spLocks noChangeArrowheads="1"/>
                  </p:cNvSpPr>
                  <p:nvPr/>
                </p:nvSpPr>
                <p:spPr bwMode="auto">
                  <a:xfrm>
                    <a:off x="2784" y="246"/>
                    <a:ext cx="336" cy="125"/>
                  </a:xfrm>
                  <a:prstGeom prst="ellipse">
                    <a:avLst/>
                  </a:prstGeom>
                  <a:solidFill>
                    <a:srgbClr val="CC66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9pPr>
                  </a:lstStyle>
                  <a:p>
                    <a:pPr algn="ctr" eaLnBrk="0" hangingPunct="0"/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173" name="Oval 89"/>
                  <p:cNvSpPr>
                    <a:spLocks noChangeArrowheads="1"/>
                  </p:cNvSpPr>
                  <p:nvPr/>
                </p:nvSpPr>
                <p:spPr bwMode="auto">
                  <a:xfrm>
                    <a:off x="2784" y="240"/>
                    <a:ext cx="336" cy="111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D8AF00"/>
                      </a:gs>
                      <a:gs pos="50000">
                        <a:srgbClr val="FFB061"/>
                      </a:gs>
                      <a:gs pos="100000">
                        <a:srgbClr val="D8AF00"/>
                      </a:gs>
                    </a:gsLst>
                    <a:lin ang="0" scaled="1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9pPr>
                  </a:lstStyle>
                  <a:p>
                    <a:pPr algn="ctr" eaLnBrk="0" hangingPunct="0"/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</p:grpSp>
            <p:sp>
              <p:nvSpPr>
                <p:cNvPr id="170" name="Oval 90"/>
                <p:cNvSpPr>
                  <a:spLocks noChangeArrowheads="1"/>
                </p:cNvSpPr>
                <p:nvPr/>
              </p:nvSpPr>
              <p:spPr bwMode="auto">
                <a:xfrm>
                  <a:off x="2784" y="102"/>
                  <a:ext cx="336" cy="125"/>
                </a:xfrm>
                <a:prstGeom prst="ellipse">
                  <a:avLst/>
                </a:prstGeom>
                <a:solidFill>
                  <a:srgbClr val="CC66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200" b="1" kern="1200">
                      <a:solidFill>
                        <a:schemeClr val="tx1"/>
                      </a:solidFill>
                      <a:latin typeface="宋体" pitchFamily="2" charset="-122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200" b="1" kern="1200">
                      <a:solidFill>
                        <a:schemeClr val="tx1"/>
                      </a:solidFill>
                      <a:latin typeface="宋体" pitchFamily="2" charset="-122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200" b="1" kern="1200">
                      <a:solidFill>
                        <a:schemeClr val="tx1"/>
                      </a:solidFill>
                      <a:latin typeface="宋体" pitchFamily="2" charset="-122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200" b="1" kern="1200">
                      <a:solidFill>
                        <a:schemeClr val="tx1"/>
                      </a:solidFill>
                      <a:latin typeface="宋体" pitchFamily="2" charset="-122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200" b="1" kern="1200">
                      <a:solidFill>
                        <a:schemeClr val="tx1"/>
                      </a:solidFill>
                      <a:latin typeface="宋体" pitchFamily="2" charset="-122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200" b="1" kern="1200">
                      <a:solidFill>
                        <a:schemeClr val="tx1"/>
                      </a:solidFill>
                      <a:latin typeface="宋体" pitchFamily="2" charset="-122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200" b="1" kern="1200">
                      <a:solidFill>
                        <a:schemeClr val="tx1"/>
                      </a:solidFill>
                      <a:latin typeface="宋体" pitchFamily="2" charset="-122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200" b="1" kern="1200">
                      <a:solidFill>
                        <a:schemeClr val="tx1"/>
                      </a:solidFill>
                      <a:latin typeface="宋体" pitchFamily="2" charset="-122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200" b="1" kern="1200">
                      <a:solidFill>
                        <a:schemeClr val="tx1"/>
                      </a:solidFill>
                      <a:latin typeface="宋体" pitchFamily="2" charset="-122"/>
                      <a:ea typeface="宋体" pitchFamily="2" charset="-122"/>
                      <a:cs typeface="+mn-cs"/>
                    </a:defRPr>
                  </a:lvl9pPr>
                </a:lstStyle>
                <a:p>
                  <a:pPr algn="ctr" eaLnBrk="0" hangingPunct="0"/>
                  <a:endParaRPr lang="zh-CN" altLang="en-US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71" name="Oval 91"/>
                <p:cNvSpPr>
                  <a:spLocks noChangeArrowheads="1"/>
                </p:cNvSpPr>
                <p:nvPr/>
              </p:nvSpPr>
              <p:spPr bwMode="auto">
                <a:xfrm>
                  <a:off x="2784" y="96"/>
                  <a:ext cx="336" cy="111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CC00"/>
                    </a:gs>
                    <a:gs pos="50000">
                      <a:srgbClr val="FFCC99"/>
                    </a:gs>
                    <a:gs pos="100000">
                      <a:srgbClr val="FFCC00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200" b="1" kern="1200">
                      <a:solidFill>
                        <a:schemeClr val="tx1"/>
                      </a:solidFill>
                      <a:latin typeface="宋体" pitchFamily="2" charset="-122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200" b="1" kern="1200">
                      <a:solidFill>
                        <a:schemeClr val="tx1"/>
                      </a:solidFill>
                      <a:latin typeface="宋体" pitchFamily="2" charset="-122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200" b="1" kern="1200">
                      <a:solidFill>
                        <a:schemeClr val="tx1"/>
                      </a:solidFill>
                      <a:latin typeface="宋体" pitchFamily="2" charset="-122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200" b="1" kern="1200">
                      <a:solidFill>
                        <a:schemeClr val="tx1"/>
                      </a:solidFill>
                      <a:latin typeface="宋体" pitchFamily="2" charset="-122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2200" b="1" kern="1200">
                      <a:solidFill>
                        <a:schemeClr val="tx1"/>
                      </a:solidFill>
                      <a:latin typeface="宋体" pitchFamily="2" charset="-122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200" b="1" kern="1200">
                      <a:solidFill>
                        <a:schemeClr val="tx1"/>
                      </a:solidFill>
                      <a:latin typeface="宋体" pitchFamily="2" charset="-122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200" b="1" kern="1200">
                      <a:solidFill>
                        <a:schemeClr val="tx1"/>
                      </a:solidFill>
                      <a:latin typeface="宋体" pitchFamily="2" charset="-122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200" b="1" kern="1200">
                      <a:solidFill>
                        <a:schemeClr val="tx1"/>
                      </a:solidFill>
                      <a:latin typeface="宋体" pitchFamily="2" charset="-122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200" b="1" kern="1200">
                      <a:solidFill>
                        <a:schemeClr val="tx1"/>
                      </a:solidFill>
                      <a:latin typeface="宋体" pitchFamily="2" charset="-122"/>
                      <a:ea typeface="宋体" pitchFamily="2" charset="-122"/>
                      <a:cs typeface="+mn-cs"/>
                    </a:defRPr>
                  </a:lvl9pPr>
                </a:lstStyle>
                <a:p>
                  <a:pPr algn="ctr" eaLnBrk="0" hangingPunct="0"/>
                  <a:endParaRPr lang="zh-CN" altLang="en-US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10" name="Group 92"/>
              <p:cNvGrpSpPr>
                <a:grpSpLocks/>
              </p:cNvGrpSpPr>
              <p:nvPr/>
            </p:nvGrpSpPr>
            <p:grpSpPr bwMode="auto">
              <a:xfrm>
                <a:off x="3481" y="1139"/>
                <a:ext cx="161" cy="208"/>
                <a:chOff x="2976" y="3264"/>
                <a:chExt cx="720" cy="577"/>
              </a:xfrm>
            </p:grpSpPr>
            <p:grpSp>
              <p:nvGrpSpPr>
                <p:cNvPr id="11" name="Group 93"/>
                <p:cNvGrpSpPr>
                  <a:grpSpLocks/>
                </p:cNvGrpSpPr>
                <p:nvPr/>
              </p:nvGrpSpPr>
              <p:grpSpPr bwMode="auto">
                <a:xfrm>
                  <a:off x="2976" y="3616"/>
                  <a:ext cx="720" cy="225"/>
                  <a:chOff x="2304" y="2166"/>
                  <a:chExt cx="288" cy="90"/>
                </a:xfrm>
              </p:grpSpPr>
              <p:sp>
                <p:nvSpPr>
                  <p:cNvPr id="163" name="Oval 94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2170"/>
                    <a:ext cx="288" cy="8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00AFD8"/>
                      </a:gs>
                      <a:gs pos="50000">
                        <a:srgbClr val="7575AD"/>
                      </a:gs>
                      <a:gs pos="100000">
                        <a:srgbClr val="00AFD8"/>
                      </a:gs>
                    </a:gsLst>
                    <a:lin ang="0" scaled="1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9pPr>
                  </a:lstStyle>
                  <a:p>
                    <a:pPr algn="ctr" eaLnBrk="0" hangingPunct="0"/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164" name="Oval 95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2166"/>
                    <a:ext cx="288" cy="7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57DFFF"/>
                      </a:gs>
                      <a:gs pos="50000">
                        <a:srgbClr val="00AFD8"/>
                      </a:gs>
                      <a:gs pos="100000">
                        <a:srgbClr val="57DFFF"/>
                      </a:gs>
                    </a:gsLst>
                    <a:lin ang="0" scaled="1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9pPr>
                  </a:lstStyle>
                  <a:p>
                    <a:pPr algn="ctr" eaLnBrk="0" hangingPunct="0"/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</p:grpSp>
            <p:grpSp>
              <p:nvGrpSpPr>
                <p:cNvPr id="12" name="Group 96"/>
                <p:cNvGrpSpPr>
                  <a:grpSpLocks/>
                </p:cNvGrpSpPr>
                <p:nvPr/>
              </p:nvGrpSpPr>
              <p:grpSpPr bwMode="auto">
                <a:xfrm>
                  <a:off x="2976" y="3552"/>
                  <a:ext cx="720" cy="225"/>
                  <a:chOff x="2304" y="2166"/>
                  <a:chExt cx="288" cy="90"/>
                </a:xfrm>
              </p:grpSpPr>
              <p:sp>
                <p:nvSpPr>
                  <p:cNvPr id="161" name="Oval 97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2170"/>
                    <a:ext cx="288" cy="8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00AFD8"/>
                      </a:gs>
                      <a:gs pos="50000">
                        <a:srgbClr val="7575AD"/>
                      </a:gs>
                      <a:gs pos="100000">
                        <a:srgbClr val="00AFD8"/>
                      </a:gs>
                    </a:gsLst>
                    <a:lin ang="0" scaled="1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9pPr>
                  </a:lstStyle>
                  <a:p>
                    <a:pPr algn="ctr" eaLnBrk="0" hangingPunct="0"/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162" name="Oval 98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2166"/>
                    <a:ext cx="288" cy="7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57DFFF"/>
                      </a:gs>
                      <a:gs pos="50000">
                        <a:srgbClr val="00AFD8"/>
                      </a:gs>
                      <a:gs pos="100000">
                        <a:srgbClr val="57DFFF"/>
                      </a:gs>
                    </a:gsLst>
                    <a:lin ang="0" scaled="1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9pPr>
                  </a:lstStyle>
                  <a:p>
                    <a:pPr algn="ctr" eaLnBrk="0" hangingPunct="0"/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</p:grpSp>
            <p:grpSp>
              <p:nvGrpSpPr>
                <p:cNvPr id="13" name="Group 99"/>
                <p:cNvGrpSpPr>
                  <a:grpSpLocks/>
                </p:cNvGrpSpPr>
                <p:nvPr/>
              </p:nvGrpSpPr>
              <p:grpSpPr bwMode="auto">
                <a:xfrm>
                  <a:off x="2976" y="3489"/>
                  <a:ext cx="720" cy="225"/>
                  <a:chOff x="2304" y="2166"/>
                  <a:chExt cx="288" cy="90"/>
                </a:xfrm>
              </p:grpSpPr>
              <p:sp>
                <p:nvSpPr>
                  <p:cNvPr id="159" name="Oval 100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2170"/>
                    <a:ext cx="288" cy="8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00AFD8"/>
                      </a:gs>
                      <a:gs pos="50000">
                        <a:srgbClr val="7575AD"/>
                      </a:gs>
                      <a:gs pos="100000">
                        <a:srgbClr val="00AFD8"/>
                      </a:gs>
                    </a:gsLst>
                    <a:lin ang="0" scaled="1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9pPr>
                  </a:lstStyle>
                  <a:p>
                    <a:pPr algn="ctr" eaLnBrk="0" hangingPunct="0"/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160" name="Oval 101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2166"/>
                    <a:ext cx="288" cy="7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57DFFF"/>
                      </a:gs>
                      <a:gs pos="50000">
                        <a:srgbClr val="00AFD8"/>
                      </a:gs>
                      <a:gs pos="100000">
                        <a:srgbClr val="57DFFF"/>
                      </a:gs>
                    </a:gsLst>
                    <a:lin ang="0" scaled="1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9pPr>
                  </a:lstStyle>
                  <a:p>
                    <a:pPr algn="ctr" eaLnBrk="0" hangingPunct="0"/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</p:grpSp>
            <p:grpSp>
              <p:nvGrpSpPr>
                <p:cNvPr id="14" name="Group 102"/>
                <p:cNvGrpSpPr>
                  <a:grpSpLocks/>
                </p:cNvGrpSpPr>
                <p:nvPr/>
              </p:nvGrpSpPr>
              <p:grpSpPr bwMode="auto">
                <a:xfrm>
                  <a:off x="2976" y="3419"/>
                  <a:ext cx="720" cy="225"/>
                  <a:chOff x="2304" y="2166"/>
                  <a:chExt cx="288" cy="90"/>
                </a:xfrm>
              </p:grpSpPr>
              <p:sp>
                <p:nvSpPr>
                  <p:cNvPr id="157" name="Oval 103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2170"/>
                    <a:ext cx="288" cy="8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00AFD8"/>
                      </a:gs>
                      <a:gs pos="50000">
                        <a:srgbClr val="7575AD"/>
                      </a:gs>
                      <a:gs pos="100000">
                        <a:srgbClr val="00AFD8"/>
                      </a:gs>
                    </a:gsLst>
                    <a:lin ang="0" scaled="1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9pPr>
                  </a:lstStyle>
                  <a:p>
                    <a:pPr algn="ctr" eaLnBrk="0" hangingPunct="0"/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158" name="Oval 104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2166"/>
                    <a:ext cx="288" cy="7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57DFFF"/>
                      </a:gs>
                      <a:gs pos="50000">
                        <a:srgbClr val="00AFD8"/>
                      </a:gs>
                      <a:gs pos="100000">
                        <a:srgbClr val="57DFFF"/>
                      </a:gs>
                    </a:gsLst>
                    <a:lin ang="0" scaled="1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9pPr>
                  </a:lstStyle>
                  <a:p>
                    <a:pPr algn="ctr" eaLnBrk="0" hangingPunct="0"/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</p:grpSp>
            <p:grpSp>
              <p:nvGrpSpPr>
                <p:cNvPr id="15" name="Group 105"/>
                <p:cNvGrpSpPr>
                  <a:grpSpLocks/>
                </p:cNvGrpSpPr>
                <p:nvPr/>
              </p:nvGrpSpPr>
              <p:grpSpPr bwMode="auto">
                <a:xfrm>
                  <a:off x="2976" y="3349"/>
                  <a:ext cx="720" cy="225"/>
                  <a:chOff x="2304" y="2166"/>
                  <a:chExt cx="288" cy="90"/>
                </a:xfrm>
              </p:grpSpPr>
              <p:sp>
                <p:nvSpPr>
                  <p:cNvPr id="155" name="Oval 106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2170"/>
                    <a:ext cx="288" cy="8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00AFD8"/>
                      </a:gs>
                      <a:gs pos="50000">
                        <a:srgbClr val="7575AD"/>
                      </a:gs>
                      <a:gs pos="100000">
                        <a:srgbClr val="00AFD8"/>
                      </a:gs>
                    </a:gsLst>
                    <a:lin ang="0" scaled="1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9pPr>
                  </a:lstStyle>
                  <a:p>
                    <a:pPr algn="ctr" eaLnBrk="0" hangingPunct="0"/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156" name="Oval 107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2166"/>
                    <a:ext cx="288" cy="7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57DFFF"/>
                      </a:gs>
                      <a:gs pos="50000">
                        <a:srgbClr val="00AFD8"/>
                      </a:gs>
                      <a:gs pos="100000">
                        <a:srgbClr val="57DFFF"/>
                      </a:gs>
                    </a:gsLst>
                    <a:lin ang="0" scaled="1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9pPr>
                  </a:lstStyle>
                  <a:p>
                    <a:pPr algn="ctr" eaLnBrk="0" hangingPunct="0"/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</p:grpSp>
            <p:grpSp>
              <p:nvGrpSpPr>
                <p:cNvPr id="16" name="Group 108"/>
                <p:cNvGrpSpPr>
                  <a:grpSpLocks/>
                </p:cNvGrpSpPr>
                <p:nvPr/>
              </p:nvGrpSpPr>
              <p:grpSpPr bwMode="auto">
                <a:xfrm>
                  <a:off x="2976" y="3264"/>
                  <a:ext cx="720" cy="225"/>
                  <a:chOff x="2304" y="2112"/>
                  <a:chExt cx="288" cy="90"/>
                </a:xfrm>
              </p:grpSpPr>
              <p:sp>
                <p:nvSpPr>
                  <p:cNvPr id="153" name="Oval 109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2116"/>
                    <a:ext cx="288" cy="8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57DFFF"/>
                      </a:gs>
                      <a:gs pos="50000">
                        <a:srgbClr val="008EB0"/>
                      </a:gs>
                      <a:gs pos="100000">
                        <a:srgbClr val="57DFFF"/>
                      </a:gs>
                    </a:gsLst>
                    <a:lin ang="0" scaled="1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9pPr>
                  </a:lstStyle>
                  <a:p>
                    <a:pPr algn="ctr" eaLnBrk="0" hangingPunct="0"/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154" name="Oval 110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2112"/>
                    <a:ext cx="288" cy="7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CCFFFF"/>
                      </a:gs>
                      <a:gs pos="50000">
                        <a:srgbClr val="57DFFF"/>
                      </a:gs>
                      <a:gs pos="100000">
                        <a:srgbClr val="CCFFFF"/>
                      </a:gs>
                    </a:gsLst>
                    <a:lin ang="0" scaled="1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9pPr>
                  </a:lstStyle>
                  <a:p>
                    <a:pPr algn="ctr" eaLnBrk="0" hangingPunct="0"/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</p:grpSp>
          </p:grpSp>
          <p:grpSp>
            <p:nvGrpSpPr>
              <p:cNvPr id="17" name="Group 111"/>
              <p:cNvGrpSpPr>
                <a:grpSpLocks/>
              </p:cNvGrpSpPr>
              <p:nvPr/>
            </p:nvGrpSpPr>
            <p:grpSpPr bwMode="auto">
              <a:xfrm>
                <a:off x="3577" y="1226"/>
                <a:ext cx="161" cy="208"/>
                <a:chOff x="2976" y="3264"/>
                <a:chExt cx="720" cy="577"/>
              </a:xfrm>
            </p:grpSpPr>
            <p:grpSp>
              <p:nvGrpSpPr>
                <p:cNvPr id="18" name="Group 112"/>
                <p:cNvGrpSpPr>
                  <a:grpSpLocks/>
                </p:cNvGrpSpPr>
                <p:nvPr/>
              </p:nvGrpSpPr>
              <p:grpSpPr bwMode="auto">
                <a:xfrm>
                  <a:off x="2976" y="3616"/>
                  <a:ext cx="720" cy="225"/>
                  <a:chOff x="2304" y="2166"/>
                  <a:chExt cx="288" cy="90"/>
                </a:xfrm>
              </p:grpSpPr>
              <p:sp>
                <p:nvSpPr>
                  <p:cNvPr id="145" name="Oval 113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2170"/>
                    <a:ext cx="288" cy="8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00AFD8"/>
                      </a:gs>
                      <a:gs pos="50000">
                        <a:srgbClr val="7575AD"/>
                      </a:gs>
                      <a:gs pos="100000">
                        <a:srgbClr val="00AFD8"/>
                      </a:gs>
                    </a:gsLst>
                    <a:lin ang="0" scaled="1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9pPr>
                  </a:lstStyle>
                  <a:p>
                    <a:pPr algn="ctr" eaLnBrk="0" hangingPunct="0"/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146" name="Oval 114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2166"/>
                    <a:ext cx="288" cy="7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57DFFF"/>
                      </a:gs>
                      <a:gs pos="50000">
                        <a:srgbClr val="00AFD8"/>
                      </a:gs>
                      <a:gs pos="100000">
                        <a:srgbClr val="57DFFF"/>
                      </a:gs>
                    </a:gsLst>
                    <a:lin ang="0" scaled="1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9pPr>
                  </a:lstStyle>
                  <a:p>
                    <a:pPr algn="ctr" eaLnBrk="0" hangingPunct="0"/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</p:grpSp>
            <p:grpSp>
              <p:nvGrpSpPr>
                <p:cNvPr id="19" name="Group 115"/>
                <p:cNvGrpSpPr>
                  <a:grpSpLocks/>
                </p:cNvGrpSpPr>
                <p:nvPr/>
              </p:nvGrpSpPr>
              <p:grpSpPr bwMode="auto">
                <a:xfrm>
                  <a:off x="2976" y="3552"/>
                  <a:ext cx="720" cy="225"/>
                  <a:chOff x="2304" y="2166"/>
                  <a:chExt cx="288" cy="90"/>
                </a:xfrm>
              </p:grpSpPr>
              <p:sp>
                <p:nvSpPr>
                  <p:cNvPr id="143" name="Oval 116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2170"/>
                    <a:ext cx="288" cy="8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00AFD8"/>
                      </a:gs>
                      <a:gs pos="50000">
                        <a:srgbClr val="7575AD"/>
                      </a:gs>
                      <a:gs pos="100000">
                        <a:srgbClr val="00AFD8"/>
                      </a:gs>
                    </a:gsLst>
                    <a:lin ang="0" scaled="1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9pPr>
                  </a:lstStyle>
                  <a:p>
                    <a:pPr algn="ctr" eaLnBrk="0" hangingPunct="0"/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144" name="Oval 117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2166"/>
                    <a:ext cx="288" cy="7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57DFFF"/>
                      </a:gs>
                      <a:gs pos="50000">
                        <a:srgbClr val="00AFD8"/>
                      </a:gs>
                      <a:gs pos="100000">
                        <a:srgbClr val="57DFFF"/>
                      </a:gs>
                    </a:gsLst>
                    <a:lin ang="0" scaled="1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9pPr>
                  </a:lstStyle>
                  <a:p>
                    <a:pPr algn="ctr" eaLnBrk="0" hangingPunct="0"/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</p:grpSp>
            <p:grpSp>
              <p:nvGrpSpPr>
                <p:cNvPr id="20" name="Group 118"/>
                <p:cNvGrpSpPr>
                  <a:grpSpLocks/>
                </p:cNvGrpSpPr>
                <p:nvPr/>
              </p:nvGrpSpPr>
              <p:grpSpPr bwMode="auto">
                <a:xfrm>
                  <a:off x="2976" y="3489"/>
                  <a:ext cx="720" cy="225"/>
                  <a:chOff x="2304" y="2166"/>
                  <a:chExt cx="288" cy="90"/>
                </a:xfrm>
              </p:grpSpPr>
              <p:sp>
                <p:nvSpPr>
                  <p:cNvPr id="141" name="Oval 119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2170"/>
                    <a:ext cx="288" cy="8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00AFD8"/>
                      </a:gs>
                      <a:gs pos="50000">
                        <a:srgbClr val="7575AD"/>
                      </a:gs>
                      <a:gs pos="100000">
                        <a:srgbClr val="00AFD8"/>
                      </a:gs>
                    </a:gsLst>
                    <a:lin ang="0" scaled="1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9pPr>
                  </a:lstStyle>
                  <a:p>
                    <a:pPr algn="ctr" eaLnBrk="0" hangingPunct="0"/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142" name="Oval 120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2166"/>
                    <a:ext cx="288" cy="7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57DFFF"/>
                      </a:gs>
                      <a:gs pos="50000">
                        <a:srgbClr val="00AFD8"/>
                      </a:gs>
                      <a:gs pos="100000">
                        <a:srgbClr val="57DFFF"/>
                      </a:gs>
                    </a:gsLst>
                    <a:lin ang="0" scaled="1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9pPr>
                  </a:lstStyle>
                  <a:p>
                    <a:pPr algn="ctr" eaLnBrk="0" hangingPunct="0"/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</p:grpSp>
            <p:grpSp>
              <p:nvGrpSpPr>
                <p:cNvPr id="21" name="Group 121"/>
                <p:cNvGrpSpPr>
                  <a:grpSpLocks/>
                </p:cNvGrpSpPr>
                <p:nvPr/>
              </p:nvGrpSpPr>
              <p:grpSpPr bwMode="auto">
                <a:xfrm>
                  <a:off x="2976" y="3419"/>
                  <a:ext cx="720" cy="225"/>
                  <a:chOff x="2304" y="2166"/>
                  <a:chExt cx="288" cy="90"/>
                </a:xfrm>
              </p:grpSpPr>
              <p:sp>
                <p:nvSpPr>
                  <p:cNvPr id="139" name="Oval 122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2170"/>
                    <a:ext cx="288" cy="8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00AFD8"/>
                      </a:gs>
                      <a:gs pos="50000">
                        <a:srgbClr val="7575AD"/>
                      </a:gs>
                      <a:gs pos="100000">
                        <a:srgbClr val="00AFD8"/>
                      </a:gs>
                    </a:gsLst>
                    <a:lin ang="0" scaled="1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9pPr>
                  </a:lstStyle>
                  <a:p>
                    <a:pPr algn="ctr" eaLnBrk="0" hangingPunct="0"/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140" name="Oval 123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2166"/>
                    <a:ext cx="288" cy="7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57DFFF"/>
                      </a:gs>
                      <a:gs pos="50000">
                        <a:srgbClr val="00AFD8"/>
                      </a:gs>
                      <a:gs pos="100000">
                        <a:srgbClr val="57DFFF"/>
                      </a:gs>
                    </a:gsLst>
                    <a:lin ang="0" scaled="1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9pPr>
                  </a:lstStyle>
                  <a:p>
                    <a:pPr algn="ctr" eaLnBrk="0" hangingPunct="0"/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</p:grpSp>
            <p:grpSp>
              <p:nvGrpSpPr>
                <p:cNvPr id="22" name="Group 124"/>
                <p:cNvGrpSpPr>
                  <a:grpSpLocks/>
                </p:cNvGrpSpPr>
                <p:nvPr/>
              </p:nvGrpSpPr>
              <p:grpSpPr bwMode="auto">
                <a:xfrm>
                  <a:off x="2976" y="3349"/>
                  <a:ext cx="720" cy="225"/>
                  <a:chOff x="2304" y="2166"/>
                  <a:chExt cx="288" cy="90"/>
                </a:xfrm>
              </p:grpSpPr>
              <p:sp>
                <p:nvSpPr>
                  <p:cNvPr id="137" name="Oval 125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2170"/>
                    <a:ext cx="288" cy="8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00AFD8"/>
                      </a:gs>
                      <a:gs pos="50000">
                        <a:srgbClr val="7575AD"/>
                      </a:gs>
                      <a:gs pos="100000">
                        <a:srgbClr val="00AFD8"/>
                      </a:gs>
                    </a:gsLst>
                    <a:lin ang="0" scaled="1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9pPr>
                  </a:lstStyle>
                  <a:p>
                    <a:pPr algn="ctr" eaLnBrk="0" hangingPunct="0"/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138" name="Oval 126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2166"/>
                    <a:ext cx="288" cy="7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57DFFF"/>
                      </a:gs>
                      <a:gs pos="50000">
                        <a:srgbClr val="00AFD8"/>
                      </a:gs>
                      <a:gs pos="100000">
                        <a:srgbClr val="57DFFF"/>
                      </a:gs>
                    </a:gsLst>
                    <a:lin ang="0" scaled="1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9pPr>
                  </a:lstStyle>
                  <a:p>
                    <a:pPr algn="ctr" eaLnBrk="0" hangingPunct="0"/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</p:grpSp>
            <p:grpSp>
              <p:nvGrpSpPr>
                <p:cNvPr id="23" name="Group 127"/>
                <p:cNvGrpSpPr>
                  <a:grpSpLocks/>
                </p:cNvGrpSpPr>
                <p:nvPr/>
              </p:nvGrpSpPr>
              <p:grpSpPr bwMode="auto">
                <a:xfrm>
                  <a:off x="2976" y="3264"/>
                  <a:ext cx="720" cy="225"/>
                  <a:chOff x="2304" y="2112"/>
                  <a:chExt cx="288" cy="90"/>
                </a:xfrm>
              </p:grpSpPr>
              <p:sp>
                <p:nvSpPr>
                  <p:cNvPr id="135" name="Oval 128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2116"/>
                    <a:ext cx="288" cy="8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57DFFF"/>
                      </a:gs>
                      <a:gs pos="50000">
                        <a:srgbClr val="008EB0"/>
                      </a:gs>
                      <a:gs pos="100000">
                        <a:srgbClr val="57DFFF"/>
                      </a:gs>
                    </a:gsLst>
                    <a:lin ang="0" scaled="1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9pPr>
                  </a:lstStyle>
                  <a:p>
                    <a:pPr algn="ctr" eaLnBrk="0" hangingPunct="0"/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136" name="Oval 129"/>
                  <p:cNvSpPr>
                    <a:spLocks noChangeArrowheads="1"/>
                  </p:cNvSpPr>
                  <p:nvPr/>
                </p:nvSpPr>
                <p:spPr bwMode="auto">
                  <a:xfrm>
                    <a:off x="2304" y="2112"/>
                    <a:ext cx="288" cy="76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CCFFFF"/>
                      </a:gs>
                      <a:gs pos="50000">
                        <a:srgbClr val="57DFFF"/>
                      </a:gs>
                      <a:gs pos="100000">
                        <a:srgbClr val="CCFFFF"/>
                      </a:gs>
                    </a:gsLst>
                    <a:lin ang="0" scaled="1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zh-CN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umimoji="1" sz="2200" b="1" kern="120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  <a:cs typeface="+mn-cs"/>
                      </a:defRPr>
                    </a:lvl9pPr>
                  </a:lstStyle>
                  <a:p>
                    <a:pPr algn="ctr" eaLnBrk="0" hangingPunct="0"/>
                    <a:endParaRPr lang="zh-CN" altLang="en-US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</p:grpSp>
          </p:grpSp>
        </p:grpSp>
        <p:pic>
          <p:nvPicPr>
            <p:cNvPr id="116" name="Object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55576" y="5092464"/>
              <a:ext cx="469934" cy="489775"/>
            </a:xfrm>
            <a:prstGeom prst="rect">
              <a:avLst/>
            </a:prstGeom>
            <a:noFill/>
            <a:ln w="9525">
              <a:miter lim="800000"/>
              <a:headEnd/>
              <a:tailEnd/>
            </a:ln>
            <a:effectLst/>
          </p:spPr>
        </p:pic>
        <p:pic>
          <p:nvPicPr>
            <p:cNvPr id="117" name="Picture 22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331640" y="5095284"/>
              <a:ext cx="810515" cy="6000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8" name="TextBox 109"/>
            <p:cNvSpPr txBox="1">
              <a:spLocks noChangeArrowheads="1"/>
            </p:cNvSpPr>
            <p:nvPr/>
          </p:nvSpPr>
          <p:spPr bwMode="auto">
            <a:xfrm>
              <a:off x="467544" y="5532684"/>
              <a:ext cx="941004" cy="2736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200" b="1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200" b="1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200" b="1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200" b="1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200" b="1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200" b="1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200" b="1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200" b="1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200" b="1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9pPr>
            </a:lstStyle>
            <a:p>
              <a:pPr algn="ctr" eaLnBrk="0" hangingPunct="0"/>
              <a:r>
                <a:rPr lang="zh-CN" altLang="en-US" sz="800" b="0" dirty="0">
                  <a:latin typeface="微软雅黑" pitchFamily="34" charset="-122"/>
                  <a:ea typeface="微软雅黑" pitchFamily="34" charset="-122"/>
                </a:rPr>
                <a:t>通</a:t>
              </a:r>
              <a:r>
                <a:rPr lang="zh-CN" altLang="en-US" sz="800" b="0" dirty="0" smtClean="0">
                  <a:latin typeface="微软雅黑" pitchFamily="34" charset="-122"/>
                  <a:ea typeface="微软雅黑" pitchFamily="34" charset="-122"/>
                </a:rPr>
                <a:t>用服务器</a:t>
              </a:r>
              <a:endParaRPr lang="zh-CN" altLang="en-US" sz="800" b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9" name="TextBox 111"/>
            <p:cNvSpPr txBox="1">
              <a:spLocks noChangeArrowheads="1"/>
            </p:cNvSpPr>
            <p:nvPr/>
          </p:nvSpPr>
          <p:spPr bwMode="auto">
            <a:xfrm>
              <a:off x="2123728" y="5589240"/>
              <a:ext cx="579567" cy="2736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200" b="1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200" b="1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200" b="1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200" b="1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200" b="1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200" b="1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200" b="1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200" b="1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200" b="1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9pPr>
            </a:lstStyle>
            <a:p>
              <a:pPr algn="ctr" eaLnBrk="0" hangingPunct="0"/>
              <a:r>
                <a:rPr lang="zh-CN" altLang="en-US" sz="800" b="0" dirty="0">
                  <a:latin typeface="微软雅黑" pitchFamily="34" charset="-122"/>
                  <a:ea typeface="微软雅黑" pitchFamily="34" charset="-122"/>
                </a:rPr>
                <a:t>存储</a:t>
              </a:r>
            </a:p>
          </p:txBody>
        </p:sp>
        <p:pic>
          <p:nvPicPr>
            <p:cNvPr id="120" name="Picture 3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915816" y="5196337"/>
              <a:ext cx="890748" cy="3818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1" name="TextBox 115"/>
            <p:cNvSpPr txBox="1">
              <a:spLocks noChangeArrowheads="1"/>
            </p:cNvSpPr>
            <p:nvPr/>
          </p:nvSpPr>
          <p:spPr bwMode="auto">
            <a:xfrm>
              <a:off x="2987824" y="5589240"/>
              <a:ext cx="579567" cy="2736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200" b="1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200" b="1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200" b="1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200" b="1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200" b="1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200" b="1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200" b="1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200" b="1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200" b="1" kern="1200">
                  <a:solidFill>
                    <a:schemeClr val="tx1"/>
                  </a:solidFill>
                  <a:latin typeface="宋体" pitchFamily="2" charset="-122"/>
                  <a:ea typeface="宋体" pitchFamily="2" charset="-122"/>
                  <a:cs typeface="+mn-cs"/>
                </a:defRPr>
              </a:lvl9pPr>
            </a:lstStyle>
            <a:p>
              <a:pPr algn="ctr" eaLnBrk="0" hangingPunct="0"/>
              <a:r>
                <a:rPr lang="zh-CN" altLang="en-US" sz="800" b="0" dirty="0">
                  <a:latin typeface="微软雅黑" pitchFamily="34" charset="-122"/>
                  <a:ea typeface="微软雅黑" pitchFamily="34" charset="-122"/>
                </a:rPr>
                <a:t>网络</a:t>
              </a:r>
            </a:p>
          </p:txBody>
        </p:sp>
        <p:sp>
          <p:nvSpPr>
            <p:cNvPr id="122" name="云形 33"/>
            <p:cNvSpPr/>
            <p:nvPr/>
          </p:nvSpPr>
          <p:spPr>
            <a:xfrm>
              <a:off x="179512" y="4941168"/>
              <a:ext cx="4896544" cy="1008112"/>
            </a:xfrm>
            <a:prstGeom prst="cloud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3" name="矩形 122"/>
            <p:cNvSpPr/>
            <p:nvPr/>
          </p:nvSpPr>
          <p:spPr>
            <a:xfrm>
              <a:off x="1475656" y="5599516"/>
              <a:ext cx="512869" cy="2736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" dirty="0" smtClean="0">
                  <a:latin typeface="微软雅黑" pitchFamily="34" charset="-122"/>
                  <a:ea typeface="微软雅黑" pitchFamily="34" charset="-122"/>
                </a:rPr>
                <a:t>刀片</a:t>
              </a:r>
              <a:endParaRPr lang="zh-CN" altLang="en-US" sz="800" dirty="0"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24" name="Picture 139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79912" y="5085184"/>
              <a:ext cx="1008112" cy="564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5" name="矩形 124"/>
            <p:cNvSpPr/>
            <p:nvPr/>
          </p:nvSpPr>
          <p:spPr>
            <a:xfrm>
              <a:off x="3923928" y="5517233"/>
              <a:ext cx="614093" cy="2932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800" dirty="0" smtClean="0">
                  <a:latin typeface="微软雅黑" pitchFamily="34" charset="-122"/>
                  <a:ea typeface="微软雅黑" pitchFamily="34" charset="-122"/>
                </a:rPr>
                <a:t>ATC</a:t>
              </a:r>
              <a:r>
                <a:rPr lang="en-US" altLang="zh-CN" sz="900" dirty="0" smtClean="0"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9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03" name="AutoShape 23"/>
          <p:cNvSpPr>
            <a:spLocks noChangeArrowheads="1"/>
          </p:cNvSpPr>
          <p:nvPr/>
        </p:nvSpPr>
        <p:spPr bwMode="auto">
          <a:xfrm>
            <a:off x="696531" y="1704868"/>
            <a:ext cx="3065206" cy="593786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  <a:headEnd/>
            <a:tailEnd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eaVert" wrap="none" lIns="90000" tIns="46800" rIns="90000" bIns="46800" anchor="b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200" b="1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200" b="1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200" b="1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200" b="1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200" b="1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200" b="1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200" b="1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200" b="1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200" b="1" kern="120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+mn-cs"/>
              </a:defRPr>
            </a:lvl9pPr>
          </a:lstStyle>
          <a:p>
            <a:pPr algn="ctr" eaLnBrk="0" hangingPunct="0"/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4" name="圆角矩形 103"/>
          <p:cNvSpPr/>
          <p:nvPr/>
        </p:nvSpPr>
        <p:spPr>
          <a:xfrm>
            <a:off x="751267" y="1782814"/>
            <a:ext cx="492622" cy="394345"/>
          </a:xfrm>
          <a:prstGeom prst="roundRect">
            <a:avLst/>
          </a:prstGeom>
          <a:solidFill>
            <a:srgbClr val="006600">
              <a:alpha val="25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IMS</a:t>
            </a:r>
            <a:endParaRPr lang="zh-CN" altLang="en-US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5" name="圆角矩形 104"/>
          <p:cNvSpPr/>
          <p:nvPr/>
        </p:nvSpPr>
        <p:spPr>
          <a:xfrm>
            <a:off x="1287506" y="1771411"/>
            <a:ext cx="558477" cy="403425"/>
          </a:xfrm>
          <a:prstGeom prst="roundRect">
            <a:avLst/>
          </a:prstGeom>
          <a:solidFill>
            <a:srgbClr val="006600">
              <a:alpha val="25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EPC</a:t>
            </a:r>
            <a:endParaRPr lang="zh-CN" altLang="en-US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6" name="Picture 15" descr="CSCF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85129" y="1984899"/>
            <a:ext cx="418378" cy="186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" name="Picture 67" descr="Softswtich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324852" y="1963690"/>
            <a:ext cx="476136" cy="216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8" name="圆角矩形 107"/>
          <p:cNvSpPr/>
          <p:nvPr/>
        </p:nvSpPr>
        <p:spPr>
          <a:xfrm>
            <a:off x="2820651" y="1783186"/>
            <a:ext cx="449006" cy="403425"/>
          </a:xfrm>
          <a:prstGeom prst="roundRect">
            <a:avLst/>
          </a:prstGeom>
          <a:solidFill>
            <a:srgbClr val="006600">
              <a:alpha val="25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IT APP</a:t>
            </a:r>
            <a:endParaRPr lang="zh-CN" altLang="en-US" sz="8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9" name="圆角矩形 108"/>
          <p:cNvSpPr/>
          <p:nvPr/>
        </p:nvSpPr>
        <p:spPr>
          <a:xfrm>
            <a:off x="3288707" y="1787726"/>
            <a:ext cx="426004" cy="394345"/>
          </a:xfrm>
          <a:prstGeom prst="roundRect">
            <a:avLst/>
          </a:prstGeom>
          <a:solidFill>
            <a:srgbClr val="006600">
              <a:alpha val="25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其他</a:t>
            </a:r>
            <a:r>
              <a:rPr lang="en-US" altLang="zh-CN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VM</a:t>
            </a:r>
            <a:endParaRPr lang="zh-CN" altLang="en-US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0" name="圆角矩形 109"/>
          <p:cNvSpPr/>
          <p:nvPr/>
        </p:nvSpPr>
        <p:spPr>
          <a:xfrm>
            <a:off x="1872144" y="1781271"/>
            <a:ext cx="461000" cy="403425"/>
          </a:xfrm>
          <a:prstGeom prst="roundRect">
            <a:avLst/>
          </a:prstGeom>
          <a:solidFill>
            <a:srgbClr val="006600">
              <a:alpha val="25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企业云</a:t>
            </a:r>
            <a:endParaRPr lang="zh-CN" altLang="en-US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1" name="圆角矩形 110"/>
          <p:cNvSpPr/>
          <p:nvPr/>
        </p:nvSpPr>
        <p:spPr>
          <a:xfrm>
            <a:off x="2355242" y="1782478"/>
            <a:ext cx="434455" cy="403425"/>
          </a:xfrm>
          <a:prstGeom prst="roundRect">
            <a:avLst/>
          </a:prstGeom>
          <a:solidFill>
            <a:srgbClr val="006600">
              <a:alpha val="25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租户</a:t>
            </a:r>
            <a:endParaRPr lang="zh-CN" altLang="en-US" sz="9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2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96531" y="891272"/>
            <a:ext cx="868835" cy="737193"/>
          </a:xfrm>
          <a:prstGeom prst="rect">
            <a:avLst/>
          </a:prstGeom>
          <a:noFill/>
        </p:spPr>
      </p:pic>
      <p:pic>
        <p:nvPicPr>
          <p:cNvPr id="113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885964" y="891272"/>
            <a:ext cx="868835" cy="737193"/>
          </a:xfrm>
          <a:prstGeom prst="rect">
            <a:avLst/>
          </a:prstGeom>
          <a:noFill/>
        </p:spPr>
      </p:pic>
      <p:pic>
        <p:nvPicPr>
          <p:cNvPr id="114" name="Picture 6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00719" y="967988"/>
            <a:ext cx="711566" cy="623514"/>
          </a:xfrm>
          <a:prstGeom prst="rect">
            <a:avLst/>
          </a:prstGeom>
        </p:spPr>
      </p:pic>
      <p:sp>
        <p:nvSpPr>
          <p:cNvPr id="182" name="内容占位符 2"/>
          <p:cNvSpPr txBox="1">
            <a:spLocks/>
          </p:cNvSpPr>
          <p:nvPr/>
        </p:nvSpPr>
        <p:spPr>
          <a:xfrm>
            <a:off x="4932041" y="1048043"/>
            <a:ext cx="3332728" cy="3127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marR="0" lvl="0" indent="-180975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CN" altLang="en-US" sz="12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统一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入口、集中管理平台软硬件资源</a:t>
            </a:r>
            <a:endParaRPr kumimoji="0" lang="en-US" altLang="zh-CN" sz="1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742950" lvl="1" indent="-285750" defTabSz="457200" eaLnBrk="0" hangingPunct="0">
              <a:spcBef>
                <a:spcPct val="20000"/>
              </a:spcBef>
              <a:buFont typeface="Wingdings" pitchFamily="2" charset="2"/>
              <a:buChar char="ü"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计算、存储、网络</a:t>
            </a:r>
            <a:endParaRPr kumimoji="0" lang="en-US" altLang="zh-CN" sz="10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742950" lvl="1" indent="-285750" defTabSz="457200" eaLnBrk="0" hangingPunct="0">
              <a:spcBef>
                <a:spcPct val="20000"/>
              </a:spcBef>
              <a:buFont typeface="Wingdings" pitchFamily="2" charset="2"/>
              <a:buChar char="ü"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自动配置、统一监控</a:t>
            </a:r>
            <a:endParaRPr kumimoji="0" lang="en-US" altLang="zh-CN" sz="10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742950" lvl="1" indent="-285750" defTabSz="457200" eaLnBrk="0" hangingPunct="0">
              <a:spcBef>
                <a:spcPct val="20000"/>
              </a:spcBef>
              <a:buFont typeface="Wingdings" pitchFamily="2" charset="2"/>
              <a:buChar char="ü"/>
            </a:pPr>
            <a:r>
              <a:rPr lang="zh-CN" altLang="en-US" sz="1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对用户屏蔽硬件的差异</a:t>
            </a:r>
            <a:endParaRPr kumimoji="0" lang="en-US" altLang="zh-CN" sz="10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180975" indent="-180975" eaLnBrk="0" hangingPunct="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CN" altLang="en-US" sz="12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集中管理各类异构</a:t>
            </a:r>
            <a:r>
              <a:rPr lang="en-US" altLang="zh-CN" sz="12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Hypervisor</a:t>
            </a:r>
          </a:p>
          <a:p>
            <a:pPr marL="742950" marR="0" lvl="1" indent="-285750" eaLnBrk="0" latinLnBrk="0" hangingPunct="0">
              <a:lnSpc>
                <a:spcPct val="100000"/>
              </a:lnSpc>
              <a:spcBef>
                <a:spcPct val="20000"/>
              </a:spcBef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altLang="zh-CN" sz="1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XEN</a:t>
            </a:r>
          </a:p>
          <a:p>
            <a:pPr marL="742950" marR="0" lvl="1" indent="-285750" eaLnBrk="0" latinLnBrk="0" hangingPunct="0">
              <a:lnSpc>
                <a:spcPct val="100000"/>
              </a:lnSpc>
              <a:spcBef>
                <a:spcPct val="20000"/>
              </a:spcBef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altLang="zh-CN" sz="1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KVM </a:t>
            </a:r>
          </a:p>
          <a:p>
            <a:pPr marL="742950" marR="0" lvl="1" indent="-285750" eaLnBrk="0" latinLnBrk="0" hangingPunct="0">
              <a:lnSpc>
                <a:spcPct val="100000"/>
              </a:lnSpc>
              <a:spcBef>
                <a:spcPct val="20000"/>
              </a:spcBef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altLang="zh-CN" sz="1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Vmware</a:t>
            </a:r>
          </a:p>
          <a:p>
            <a:pPr marL="180975" marR="0" lvl="0" indent="-180975" eaLnBrk="0" latinLnBrk="0" hangingPunc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CN" altLang="en-US" sz="12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硬件平台和</a:t>
            </a:r>
            <a:r>
              <a:rPr lang="en-US" altLang="zh-CN" sz="12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OS</a:t>
            </a:r>
          </a:p>
          <a:p>
            <a:pPr marL="742950" lvl="1" indent="-285750" eaLnBrk="0" hangingPunct="0">
              <a:spcBef>
                <a:spcPct val="20000"/>
              </a:spcBef>
              <a:buFont typeface="Wingdings" pitchFamily="2" charset="2"/>
              <a:buChar char="ü"/>
            </a:pPr>
            <a:r>
              <a:rPr lang="zh-CN" altLang="en-US" sz="1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支持</a:t>
            </a:r>
            <a:r>
              <a:rPr lang="en-US" altLang="zh-CN" sz="1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ATCA</a:t>
            </a:r>
            <a:r>
              <a:rPr lang="zh-CN" altLang="en-US" sz="1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、</a:t>
            </a:r>
            <a:r>
              <a:rPr lang="en-US" altLang="zh-CN" sz="1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ETCA</a:t>
            </a:r>
            <a:r>
              <a:rPr lang="zh-CN" altLang="en-US" sz="1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、</a:t>
            </a:r>
            <a:r>
              <a:rPr lang="en-US" altLang="zh-CN" sz="1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COTS</a:t>
            </a:r>
            <a:r>
              <a:rPr lang="zh-CN" altLang="en-US" sz="1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刀片</a:t>
            </a:r>
            <a:endParaRPr lang="en-US" altLang="zh-CN" sz="10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742950" lvl="1" indent="-285750" eaLnBrk="0" hangingPunct="0">
              <a:spcBef>
                <a:spcPct val="20000"/>
              </a:spcBef>
              <a:buFont typeface="Wingdings" pitchFamily="2" charset="2"/>
              <a:buChar char="ü"/>
            </a:pPr>
            <a:r>
              <a:rPr lang="en-US" altLang="zh-CN" sz="1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Host OS</a:t>
            </a:r>
            <a:r>
              <a:rPr lang="zh-CN" altLang="en-US" sz="1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：所有支持</a:t>
            </a:r>
            <a:r>
              <a:rPr lang="en-US" altLang="zh-CN" sz="1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KVM</a:t>
            </a:r>
            <a:r>
              <a:rPr lang="zh-CN" altLang="en-US" sz="1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的操作系统均可选</a:t>
            </a:r>
            <a:r>
              <a:rPr lang="en-US" altLang="zh-CN" sz="1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(</a:t>
            </a:r>
            <a:r>
              <a:rPr lang="zh-CN" altLang="en-US" sz="1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优先支持：</a:t>
            </a:r>
            <a:r>
              <a:rPr lang="en-US" altLang="zh-CN" sz="1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CGSL</a:t>
            </a:r>
            <a:r>
              <a:rPr lang="zh-CN" altLang="en-US" sz="1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、</a:t>
            </a:r>
            <a:r>
              <a:rPr lang="en-US" altLang="zh-CN" sz="1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RHEL</a:t>
            </a:r>
            <a:r>
              <a:rPr lang="zh-CN" altLang="en-US" sz="1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、</a:t>
            </a:r>
            <a:r>
              <a:rPr lang="en-US" altLang="zh-CN" sz="1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Suse)</a:t>
            </a:r>
          </a:p>
          <a:p>
            <a:pPr marL="742950" lvl="1" indent="-285750" eaLnBrk="0" hangingPunct="0">
              <a:spcBef>
                <a:spcPct val="20000"/>
              </a:spcBef>
              <a:buFont typeface="Wingdings" pitchFamily="2" charset="2"/>
              <a:buChar char="ü"/>
            </a:pPr>
            <a:r>
              <a:rPr lang="en-US" altLang="zh-CN" sz="1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Guest OS</a:t>
            </a:r>
            <a:r>
              <a:rPr lang="zh-CN" altLang="en-US" sz="1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：</a:t>
            </a:r>
            <a:r>
              <a:rPr lang="en-US" altLang="zh-CN" sz="1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CGEL</a:t>
            </a:r>
            <a:r>
              <a:rPr lang="zh-CN" altLang="en-US" sz="1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、</a:t>
            </a:r>
            <a:r>
              <a:rPr lang="en-US" altLang="zh-CN" sz="1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CGSL</a:t>
            </a:r>
            <a:r>
              <a:rPr lang="zh-CN" altLang="en-US" sz="1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、</a:t>
            </a:r>
            <a:r>
              <a:rPr lang="en-US" altLang="zh-CN" sz="1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RHEL</a:t>
            </a:r>
            <a:r>
              <a:rPr lang="zh-CN" altLang="en-US" sz="1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、</a:t>
            </a:r>
            <a:r>
              <a:rPr lang="en-US" altLang="zh-CN" sz="1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Suse</a:t>
            </a:r>
          </a:p>
          <a:p>
            <a:pPr marL="180975" marR="0" lvl="0" indent="-180975" eaLnBrk="0" latinLnBrk="0" hangingPunc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CN" altLang="en-US" sz="12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云管理平台</a:t>
            </a:r>
            <a:endParaRPr lang="en-US" altLang="zh-CN" sz="1200" b="1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 eaLnBrk="0" hangingPunct="0">
              <a:spcBef>
                <a:spcPct val="20000"/>
              </a:spcBef>
              <a:buFont typeface="Wingdings" pitchFamily="2" charset="2"/>
              <a:buChar char="ü"/>
            </a:pPr>
            <a:r>
              <a:rPr lang="en-US" altLang="zh-CN" sz="1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TECS</a:t>
            </a:r>
          </a:p>
          <a:p>
            <a:pPr marL="742950" lvl="1" indent="-285750" eaLnBrk="0" hangingPunct="0">
              <a:spcBef>
                <a:spcPct val="20000"/>
              </a:spcBef>
              <a:buFont typeface="Wingdings" pitchFamily="2" charset="2"/>
              <a:buChar char="ü"/>
            </a:pPr>
            <a:r>
              <a:rPr lang="zh-CN" altLang="en-US" sz="1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其他兼容</a:t>
            </a:r>
            <a:r>
              <a:rPr lang="en-US" altLang="zh-CN" sz="1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OpenStack</a:t>
            </a:r>
            <a:r>
              <a:rPr lang="zh-CN" altLang="en-US" sz="1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接口和插件</a:t>
            </a:r>
            <a:endParaRPr lang="en-US" altLang="zh-CN" sz="10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667831" y="184666"/>
            <a:ext cx="2356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TECS</a:t>
            </a:r>
            <a:r>
              <a:rPr lang="zh-CN" altLang="en-US" dirty="0" smtClean="0"/>
              <a:t>统一资源管理</a:t>
            </a:r>
            <a:endParaRPr lang="zh-CN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0"/>
          <p:cNvGrpSpPr/>
          <p:nvPr/>
        </p:nvGrpSpPr>
        <p:grpSpPr>
          <a:xfrm>
            <a:off x="1821975" y="1101213"/>
            <a:ext cx="5418141" cy="540000"/>
            <a:chOff x="1525641" y="1101213"/>
            <a:chExt cx="5242189" cy="576000"/>
          </a:xfrm>
        </p:grpSpPr>
        <p:sp>
          <p:nvSpPr>
            <p:cNvPr id="22" name="AutoShape 3"/>
            <p:cNvSpPr>
              <a:spLocks noChangeArrowheads="1"/>
            </p:cNvSpPr>
            <p:nvPr/>
          </p:nvSpPr>
          <p:spPr bwMode="auto">
            <a:xfrm>
              <a:off x="2046341" y="1101213"/>
              <a:ext cx="4721489" cy="5760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rgbClr val="008FD5"/>
                </a:gs>
              </a:gsLst>
              <a:lin ang="5400000" scaled="1"/>
            </a:gradFill>
            <a:ln w="28575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marL="342900" indent="-342900" fontAlgn="auto">
                <a:spcAft>
                  <a:spcPts val="0"/>
                </a:spcAft>
                <a:defRPr/>
              </a:pPr>
              <a:r>
                <a:rPr lang="en-US" altLang="zh-CN" sz="2400" b="1" dirty="0" smtClean="0">
                  <a:solidFill>
                    <a:schemeClr val="bg1"/>
                  </a:solidFill>
                  <a:latin typeface="+mn-lt"/>
                  <a:ea typeface="+mj-ea"/>
                  <a:cs typeface="Microsoft YaHei"/>
                </a:rPr>
                <a:t>Cinder</a:t>
              </a:r>
              <a:r>
                <a:rPr lang="zh-CN" altLang="en-US" sz="2400" b="1" dirty="0" smtClean="0">
                  <a:solidFill>
                    <a:schemeClr val="bg1"/>
                  </a:solidFill>
                  <a:latin typeface="+mn-lt"/>
                  <a:ea typeface="+mj-ea"/>
                  <a:cs typeface="Microsoft YaHei"/>
                </a:rPr>
                <a:t>的基本概念</a:t>
              </a:r>
              <a:endParaRPr lang="en-US" altLang="zh-CN" sz="2400" b="1" dirty="0" smtClean="0">
                <a:solidFill>
                  <a:schemeClr val="bg1"/>
                </a:solidFill>
                <a:latin typeface="+mn-lt"/>
                <a:ea typeface="+mj-ea"/>
                <a:cs typeface="Microsoft YaHei"/>
              </a:endParaRPr>
            </a:p>
          </p:txBody>
        </p:sp>
        <p:sp>
          <p:nvSpPr>
            <p:cNvPr id="23" name="Freeform 486"/>
            <p:cNvSpPr>
              <a:spLocks/>
            </p:cNvSpPr>
            <p:nvPr/>
          </p:nvSpPr>
          <p:spPr bwMode="gray">
            <a:xfrm>
              <a:off x="1525641" y="1108888"/>
              <a:ext cx="446676" cy="568325"/>
            </a:xfrm>
            <a:custGeom>
              <a:avLst/>
              <a:gdLst/>
              <a:ahLst/>
              <a:cxnLst>
                <a:cxn ang="0">
                  <a:pos x="372" y="1"/>
                </a:cxn>
                <a:cxn ang="0">
                  <a:pos x="372" y="358"/>
                </a:cxn>
                <a:cxn ang="0">
                  <a:pos x="165" y="357"/>
                </a:cxn>
                <a:cxn ang="0">
                  <a:pos x="0" y="181"/>
                </a:cxn>
                <a:cxn ang="0">
                  <a:pos x="164" y="1"/>
                </a:cxn>
                <a:cxn ang="0">
                  <a:pos x="372" y="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rgbClr val="008FD5"/>
                </a:gs>
              </a:gsLst>
              <a:lin ang="5400000" scaled="1"/>
            </a:gradFill>
            <a:ln w="28575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dirty="0" smtClean="0">
                  <a:solidFill>
                    <a:schemeClr val="bg1"/>
                  </a:solidFill>
                  <a:latin typeface="+mn-lt"/>
                  <a:ea typeface="+mj-ea"/>
                </a:rPr>
                <a:t>1</a:t>
              </a:r>
              <a:endParaRPr lang="zh-CN" altLang="en-US" sz="2400" dirty="0">
                <a:solidFill>
                  <a:schemeClr val="bg1"/>
                </a:solidFill>
                <a:latin typeface="+mn-lt"/>
                <a:ea typeface="+mj-ea"/>
              </a:endParaRPr>
            </a:p>
          </p:txBody>
        </p:sp>
      </p:grpSp>
      <p:grpSp>
        <p:nvGrpSpPr>
          <p:cNvPr id="3" name="组合 23"/>
          <p:cNvGrpSpPr/>
          <p:nvPr/>
        </p:nvGrpSpPr>
        <p:grpSpPr>
          <a:xfrm>
            <a:off x="1833264" y="2003801"/>
            <a:ext cx="5418141" cy="540000"/>
            <a:chOff x="1525641" y="1101213"/>
            <a:chExt cx="5242189" cy="576000"/>
          </a:xfrm>
        </p:grpSpPr>
        <p:sp>
          <p:nvSpPr>
            <p:cNvPr id="25" name="AutoShape 3"/>
            <p:cNvSpPr>
              <a:spLocks noChangeArrowheads="1"/>
            </p:cNvSpPr>
            <p:nvPr/>
          </p:nvSpPr>
          <p:spPr bwMode="auto">
            <a:xfrm>
              <a:off x="2046341" y="1101213"/>
              <a:ext cx="4721489" cy="57600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65000"/>
              </a:schemeClr>
            </a:solidFill>
            <a:ln w="28575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marL="0" marR="0" lvl="0" indent="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endParaRPr lang="zh-CN" altLang="en-US" sz="2400" b="1" dirty="0" smtClean="0">
                <a:solidFill>
                  <a:schemeClr val="bg1"/>
                </a:solidFill>
                <a:latin typeface="+mn-lt"/>
                <a:ea typeface="+mj-ea"/>
              </a:endParaRPr>
            </a:p>
          </p:txBody>
        </p:sp>
        <p:sp>
          <p:nvSpPr>
            <p:cNvPr id="26" name="Freeform 486"/>
            <p:cNvSpPr>
              <a:spLocks/>
            </p:cNvSpPr>
            <p:nvPr/>
          </p:nvSpPr>
          <p:spPr bwMode="gray">
            <a:xfrm>
              <a:off x="1525641" y="1108888"/>
              <a:ext cx="446676" cy="568325"/>
            </a:xfrm>
            <a:custGeom>
              <a:avLst/>
              <a:gdLst/>
              <a:ahLst/>
              <a:cxnLst>
                <a:cxn ang="0">
                  <a:pos x="372" y="1"/>
                </a:cxn>
                <a:cxn ang="0">
                  <a:pos x="372" y="358"/>
                </a:cxn>
                <a:cxn ang="0">
                  <a:pos x="165" y="357"/>
                </a:cxn>
                <a:cxn ang="0">
                  <a:pos x="0" y="181"/>
                </a:cxn>
                <a:cxn ang="0">
                  <a:pos x="164" y="1"/>
                </a:cxn>
                <a:cxn ang="0">
                  <a:pos x="372" y="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28575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b="1" dirty="0" smtClean="0">
                  <a:solidFill>
                    <a:schemeClr val="bg1"/>
                  </a:solidFill>
                  <a:latin typeface="+mn-lt"/>
                  <a:ea typeface="+mj-ea"/>
                </a:rPr>
                <a:t>2</a:t>
              </a:r>
              <a:endParaRPr lang="zh-CN" altLang="en-US" sz="2400" b="1" dirty="0">
                <a:solidFill>
                  <a:schemeClr val="bg1"/>
                </a:solidFill>
                <a:latin typeface="+mn-lt"/>
                <a:ea typeface="+mj-ea"/>
              </a:endParaRPr>
            </a:p>
          </p:txBody>
        </p:sp>
      </p:grpSp>
      <p:grpSp>
        <p:nvGrpSpPr>
          <p:cNvPr id="4" name="组合 26"/>
          <p:cNvGrpSpPr/>
          <p:nvPr/>
        </p:nvGrpSpPr>
        <p:grpSpPr>
          <a:xfrm>
            <a:off x="1833264" y="2880294"/>
            <a:ext cx="5418141" cy="540000"/>
            <a:chOff x="1525641" y="1101213"/>
            <a:chExt cx="5242189" cy="576000"/>
          </a:xfrm>
        </p:grpSpPr>
        <p:sp>
          <p:nvSpPr>
            <p:cNvPr id="28" name="AutoShape 3"/>
            <p:cNvSpPr>
              <a:spLocks noChangeArrowheads="1"/>
            </p:cNvSpPr>
            <p:nvPr/>
          </p:nvSpPr>
          <p:spPr bwMode="auto">
            <a:xfrm>
              <a:off x="2046341" y="1101213"/>
              <a:ext cx="4721489" cy="57600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65000"/>
              </a:schemeClr>
            </a:solidFill>
            <a:ln w="28575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lvl="0">
                <a:defRPr/>
              </a:pPr>
              <a:r>
                <a:rPr lang="en-US" altLang="zh-CN" sz="2400" b="1" dirty="0" smtClean="0">
                  <a:solidFill>
                    <a:schemeClr val="bg1"/>
                  </a:solidFill>
                  <a:cs typeface="Microsoft YaHei"/>
                </a:rPr>
                <a:t>Cinder</a:t>
              </a:r>
              <a:r>
                <a:rPr lang="zh-CN" altLang="en-US" sz="2400" b="1" dirty="0" smtClean="0">
                  <a:solidFill>
                    <a:schemeClr val="bg1"/>
                  </a:solidFill>
                  <a:cs typeface="Microsoft YaHei"/>
                </a:rPr>
                <a:t>的典型流程</a:t>
              </a:r>
              <a:endParaRPr lang="zh-CN" altLang="en-US" sz="2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29" name="Freeform 486"/>
            <p:cNvSpPr>
              <a:spLocks/>
            </p:cNvSpPr>
            <p:nvPr/>
          </p:nvSpPr>
          <p:spPr bwMode="gray">
            <a:xfrm>
              <a:off x="1525641" y="1108888"/>
              <a:ext cx="446676" cy="568325"/>
            </a:xfrm>
            <a:custGeom>
              <a:avLst/>
              <a:gdLst/>
              <a:ahLst/>
              <a:cxnLst>
                <a:cxn ang="0">
                  <a:pos x="372" y="1"/>
                </a:cxn>
                <a:cxn ang="0">
                  <a:pos x="372" y="358"/>
                </a:cxn>
                <a:cxn ang="0">
                  <a:pos x="165" y="357"/>
                </a:cxn>
                <a:cxn ang="0">
                  <a:pos x="0" y="181"/>
                </a:cxn>
                <a:cxn ang="0">
                  <a:pos x="164" y="1"/>
                </a:cxn>
                <a:cxn ang="0">
                  <a:pos x="372" y="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28575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b="1" dirty="0" smtClean="0">
                  <a:solidFill>
                    <a:schemeClr val="bg1"/>
                  </a:solidFill>
                  <a:latin typeface="+mn-lt"/>
                  <a:ea typeface="+mj-ea"/>
                </a:rPr>
                <a:t>3</a:t>
              </a:r>
              <a:endParaRPr lang="zh-CN" altLang="en-US" sz="2400" b="1" dirty="0">
                <a:solidFill>
                  <a:schemeClr val="bg1"/>
                </a:solidFill>
                <a:latin typeface="+mn-lt"/>
                <a:ea typeface="+mj-ea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2410779" y="2017752"/>
            <a:ext cx="48565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b="1" dirty="0" smtClean="0">
                <a:solidFill>
                  <a:schemeClr val="bg1"/>
                </a:solidFill>
                <a:cs typeface="Microsoft YaHei"/>
              </a:rPr>
              <a:t>Cinder</a:t>
            </a:r>
            <a:r>
              <a:rPr lang="zh-CN" altLang="en-US" sz="2400" b="1" dirty="0" smtClean="0">
                <a:solidFill>
                  <a:schemeClr val="bg1"/>
                </a:solidFill>
                <a:cs typeface="Microsoft YaHei"/>
              </a:rPr>
              <a:t>的设计架构</a:t>
            </a:r>
            <a:endParaRPr lang="en-US" altLang="zh-CN" sz="2400" b="1" dirty="0" smtClean="0">
              <a:solidFill>
                <a:schemeClr val="bg1"/>
              </a:solidFill>
              <a:cs typeface="Microsoft YaHei"/>
            </a:endParaRPr>
          </a:p>
        </p:txBody>
      </p:sp>
      <p:grpSp>
        <p:nvGrpSpPr>
          <p:cNvPr id="13" name="组合 6"/>
          <p:cNvGrpSpPr/>
          <p:nvPr/>
        </p:nvGrpSpPr>
        <p:grpSpPr>
          <a:xfrm>
            <a:off x="1821975" y="3629979"/>
            <a:ext cx="5418141" cy="540000"/>
            <a:chOff x="1525641" y="1101213"/>
            <a:chExt cx="5242189" cy="576000"/>
          </a:xfrm>
          <a:solidFill>
            <a:schemeClr val="bg1">
              <a:lumMod val="65000"/>
            </a:schemeClr>
          </a:solidFill>
        </p:grpSpPr>
        <p:sp>
          <p:nvSpPr>
            <p:cNvPr id="14" name="AutoShape 3"/>
            <p:cNvSpPr>
              <a:spLocks noChangeArrowheads="1"/>
            </p:cNvSpPr>
            <p:nvPr/>
          </p:nvSpPr>
          <p:spPr bwMode="auto">
            <a:xfrm>
              <a:off x="2046341" y="1101213"/>
              <a:ext cx="4721489" cy="576000"/>
            </a:xfrm>
            <a:prstGeom prst="roundRect">
              <a:avLst>
                <a:gd name="adj" fmla="val 16667"/>
              </a:avLst>
            </a:prstGeom>
            <a:grpFill/>
            <a:ln w="28575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marL="342900" marR="0" lvl="0" indent="-342900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altLang="zh-CN" sz="2400" b="1" dirty="0" smtClean="0">
                  <a:solidFill>
                    <a:schemeClr val="bg1"/>
                  </a:solidFill>
                  <a:ea typeface="+mj-ea"/>
                  <a:cs typeface="Microsoft YaHei"/>
                </a:rPr>
                <a:t>Glance</a:t>
              </a:r>
              <a:r>
                <a:rPr lang="zh-CN" altLang="en-US" sz="2400" b="1" dirty="0" smtClean="0">
                  <a:solidFill>
                    <a:schemeClr val="bg1"/>
                  </a:solidFill>
                  <a:ea typeface="+mj-ea"/>
                  <a:cs typeface="Microsoft YaHei"/>
                </a:rPr>
                <a:t>基本概念</a:t>
              </a:r>
              <a:endParaRPr lang="zh-CN" altLang="en-US" sz="2400" b="1" dirty="0" smtClean="0">
                <a:solidFill>
                  <a:schemeClr val="bg1"/>
                </a:solidFill>
                <a:ea typeface="+mj-ea"/>
                <a:cs typeface="Microsoft YaHei"/>
              </a:endParaRPr>
            </a:p>
          </p:txBody>
        </p:sp>
        <p:sp>
          <p:nvSpPr>
            <p:cNvPr id="15" name="Freeform 486"/>
            <p:cNvSpPr>
              <a:spLocks/>
            </p:cNvSpPr>
            <p:nvPr/>
          </p:nvSpPr>
          <p:spPr bwMode="gray">
            <a:xfrm>
              <a:off x="1525641" y="1108888"/>
              <a:ext cx="446676" cy="568325"/>
            </a:xfrm>
            <a:custGeom>
              <a:avLst/>
              <a:gdLst/>
              <a:ahLst/>
              <a:cxnLst>
                <a:cxn ang="0">
                  <a:pos x="372" y="1"/>
                </a:cxn>
                <a:cxn ang="0">
                  <a:pos x="372" y="358"/>
                </a:cxn>
                <a:cxn ang="0">
                  <a:pos x="165" y="357"/>
                </a:cxn>
                <a:cxn ang="0">
                  <a:pos x="0" y="181"/>
                </a:cxn>
                <a:cxn ang="0">
                  <a:pos x="164" y="1"/>
                </a:cxn>
                <a:cxn ang="0">
                  <a:pos x="372" y="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marL="342900" indent="-342900">
                <a:spcBef>
                  <a:spcPct val="0"/>
                </a:spcBef>
                <a:defRPr/>
              </a:pPr>
              <a:r>
                <a:rPr lang="en-US" altLang="zh-CN" sz="2400" b="1" dirty="0" smtClean="0">
                  <a:solidFill>
                    <a:schemeClr val="bg1"/>
                  </a:solidFill>
                  <a:ea typeface="+mj-ea"/>
                  <a:cs typeface="Microsoft YaHei"/>
                </a:rPr>
                <a:t>4</a:t>
              </a:r>
              <a:endParaRPr lang="zh-CN" altLang="en-US" sz="2400" b="1" dirty="0">
                <a:solidFill>
                  <a:schemeClr val="bg1"/>
                </a:solidFill>
                <a:ea typeface="+mj-ea"/>
                <a:cs typeface="Microsoft YaHe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Cinder</a:t>
            </a:r>
            <a:r>
              <a:rPr lang="zh-CN" altLang="en-US" dirty="0" smtClean="0"/>
              <a:t>在</a:t>
            </a:r>
            <a:r>
              <a:rPr lang="en-US" altLang="zh-CN" dirty="0" smtClean="0"/>
              <a:t>TECS</a:t>
            </a:r>
            <a:r>
              <a:rPr lang="zh-CN" altLang="en-US" dirty="0" smtClean="0"/>
              <a:t>中的位置</a:t>
            </a:r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4950" y="995362"/>
            <a:ext cx="5981700" cy="346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TECS</a:t>
            </a:r>
            <a:r>
              <a:rPr lang="zh-CN" altLang="en-US" dirty="0" smtClean="0"/>
              <a:t>中的两类存储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zh-CN" altLang="en-US" dirty="0" smtClean="0"/>
              <a:t>临时卷（</a:t>
            </a:r>
            <a:r>
              <a:rPr lang="en-US" altLang="zh-CN" dirty="0" smtClean="0"/>
              <a:t>ephemeral volume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>
              <a:buFont typeface="Wingdings" pitchFamily="2" charset="2"/>
              <a:buChar char="Ø"/>
            </a:pPr>
            <a:r>
              <a:rPr lang="zh-CN" altLang="en-US" dirty="0" smtClean="0"/>
              <a:t>    由</a:t>
            </a:r>
            <a:r>
              <a:rPr lang="en-US" altLang="zh-CN" dirty="0" smtClean="0"/>
              <a:t>Nova</a:t>
            </a:r>
            <a:r>
              <a:rPr lang="zh-CN" altLang="en-US" dirty="0" smtClean="0"/>
              <a:t>管理</a:t>
            </a:r>
            <a:endParaRPr lang="en-US" altLang="zh-CN" dirty="0" smtClean="0"/>
          </a:p>
          <a:p>
            <a:pPr lvl="1">
              <a:buFont typeface="Wingdings" pitchFamily="2" charset="2"/>
              <a:buChar char="Ø"/>
            </a:pPr>
            <a:r>
              <a:rPr lang="zh-CN" altLang="en-US" dirty="0" smtClean="0"/>
              <a:t>    随着虚拟机的撤销而撤销</a:t>
            </a:r>
            <a:endParaRPr lang="en-US" altLang="zh-CN" dirty="0" smtClean="0"/>
          </a:p>
          <a:p>
            <a:pPr lvl="1">
              <a:buFont typeface="Wingdings" pitchFamily="2" charset="2"/>
              <a:buChar char="Ø"/>
            </a:pPr>
            <a:r>
              <a:rPr lang="zh-CN" altLang="en-US" dirty="0" smtClean="0"/>
              <a:t>    通过文件系统方式访问</a:t>
            </a:r>
            <a:r>
              <a:rPr lang="en-US" altLang="zh-CN" dirty="0" smtClean="0"/>
              <a:t>(</a:t>
            </a:r>
            <a:r>
              <a:rPr lang="zh-CN" altLang="en-US" dirty="0" smtClean="0"/>
              <a:t>支持自动格式化</a:t>
            </a:r>
            <a:r>
              <a:rPr lang="en-US" altLang="zh-CN" dirty="0" smtClean="0"/>
              <a:t>)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 smtClean="0"/>
              <a:t>    临时增加存储空间，可以用于存储用户数据</a:t>
            </a:r>
            <a:endParaRPr lang="en-US" altLang="zh-CN" dirty="0" smtClean="0"/>
          </a:p>
          <a:p>
            <a:pPr lvl="1">
              <a:buFont typeface="Wingdings" pitchFamily="2" charset="2"/>
              <a:buChar char="Ø"/>
            </a:pPr>
            <a:r>
              <a:rPr lang="zh-CN" altLang="en-US" dirty="0" smtClean="0"/>
              <a:t>   </a:t>
            </a:r>
            <a:r>
              <a:rPr lang="en-US" altLang="zh-CN" dirty="0" smtClean="0"/>
              <a:t> </a:t>
            </a:r>
            <a:r>
              <a:rPr lang="zh-CN" altLang="en-US" dirty="0" smtClean="0"/>
              <a:t>不支持虚机迁移，不可靠</a:t>
            </a:r>
            <a:endParaRPr lang="en-US" altLang="zh-CN" dirty="0" smtClean="0"/>
          </a:p>
          <a:p>
            <a:pPr lvl="1">
              <a:buNone/>
            </a:pPr>
            <a:endParaRPr lang="en-US" altLang="zh-CN" sz="2500" dirty="0" smtClean="0"/>
          </a:p>
          <a:p>
            <a:r>
              <a:rPr lang="zh-CN" altLang="en-US" dirty="0" smtClean="0"/>
              <a:t>持久化卷（</a:t>
            </a:r>
            <a:r>
              <a:rPr lang="en-US" altLang="zh-CN" dirty="0" smtClean="0"/>
              <a:t>persistent volume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>
              <a:buFont typeface="Wingdings" pitchFamily="2" charset="2"/>
              <a:buChar char="Ø"/>
            </a:pPr>
            <a:r>
              <a:rPr lang="en-US" altLang="zh-CN" dirty="0" smtClean="0"/>
              <a:t>      </a:t>
            </a:r>
            <a:r>
              <a:rPr lang="zh-CN" altLang="en-US" dirty="0" smtClean="0"/>
              <a:t>由</a:t>
            </a:r>
            <a:r>
              <a:rPr lang="en-US" altLang="zh-CN" dirty="0" smtClean="0"/>
              <a:t>Cinder</a:t>
            </a:r>
            <a:r>
              <a:rPr lang="zh-CN" altLang="en-US" dirty="0" smtClean="0"/>
              <a:t>管理</a:t>
            </a:r>
            <a:r>
              <a:rPr lang="en-US" altLang="zh-CN" dirty="0" smtClean="0"/>
              <a:t>  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 smtClean="0"/>
              <a:t>      由用户决定是否删除</a:t>
            </a:r>
            <a:endParaRPr lang="en-US" altLang="zh-CN" dirty="0" smtClean="0"/>
          </a:p>
          <a:p>
            <a:pPr lvl="1">
              <a:buFont typeface="Wingdings" pitchFamily="2" charset="2"/>
              <a:buChar char="Ø"/>
            </a:pPr>
            <a:r>
              <a:rPr lang="en-US" altLang="zh-CN" dirty="0" smtClean="0"/>
              <a:t>     </a:t>
            </a:r>
            <a:r>
              <a:rPr lang="zh-CN" altLang="en-US" dirty="0" smtClean="0"/>
              <a:t>通过块设备方式访问</a:t>
            </a:r>
            <a:r>
              <a:rPr lang="en-US" altLang="zh-CN" dirty="0" smtClean="0"/>
              <a:t>(</a:t>
            </a:r>
            <a:r>
              <a:rPr lang="zh-CN" altLang="en-US" dirty="0" smtClean="0"/>
              <a:t>没有执行格式化操作</a:t>
            </a:r>
            <a:r>
              <a:rPr lang="en-US" altLang="zh-CN" dirty="0" smtClean="0"/>
              <a:t>)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dirty="0" smtClean="0"/>
              <a:t>     </a:t>
            </a:r>
            <a:r>
              <a:rPr lang="zh-CN" altLang="en-US" dirty="0" smtClean="0"/>
              <a:t>跑操作系统</a:t>
            </a:r>
            <a:endParaRPr lang="en-US" altLang="zh-CN" dirty="0" smtClean="0"/>
          </a:p>
          <a:p>
            <a:pPr lvl="1">
              <a:buFont typeface="Wingdings" pitchFamily="2" charset="2"/>
              <a:buChar char="Ø"/>
            </a:pPr>
            <a:r>
              <a:rPr lang="en-US" altLang="zh-CN" dirty="0" smtClean="0"/>
              <a:t>     </a:t>
            </a:r>
            <a:r>
              <a:rPr lang="zh-CN" altLang="en-US" dirty="0" smtClean="0"/>
              <a:t>存储持久化数据</a:t>
            </a:r>
            <a:endParaRPr lang="en-US" altLang="zh-CN" dirty="0" smtClean="0"/>
          </a:p>
          <a:p>
            <a:pPr lvl="1">
              <a:buFont typeface="Wingdings" pitchFamily="2" charset="2"/>
              <a:buChar char="Ø"/>
            </a:pPr>
            <a:r>
              <a:rPr lang="en-US" altLang="zh-CN" dirty="0" smtClean="0"/>
              <a:t>     </a:t>
            </a:r>
            <a:r>
              <a:rPr lang="zh-CN" altLang="en-US" dirty="0" smtClean="0"/>
              <a:t>支持虚</a:t>
            </a:r>
            <a:r>
              <a:rPr lang="zh-CN" altLang="en-US" smtClean="0"/>
              <a:t>机迁移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Cinder</a:t>
            </a:r>
            <a:r>
              <a:rPr lang="zh-CN" altLang="en-US" dirty="0" smtClean="0"/>
              <a:t>是什么？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Cinder</a:t>
            </a:r>
            <a:r>
              <a:rPr lang="zh-CN" altLang="en-US" sz="2400" dirty="0" smtClean="0"/>
              <a:t>是</a:t>
            </a:r>
            <a:r>
              <a:rPr lang="en-US" altLang="zh-CN" sz="2400" dirty="0" smtClean="0"/>
              <a:t>TECS</a:t>
            </a:r>
            <a:r>
              <a:rPr lang="zh-CN" altLang="en-US" sz="2400" dirty="0" smtClean="0"/>
              <a:t>中较为重要的一个子系统，其功能是实现块存储服务，给虚拟机提供持久型存储</a:t>
            </a:r>
            <a:endParaRPr lang="en-US" altLang="zh-CN" sz="2400" dirty="0" smtClean="0"/>
          </a:p>
          <a:p>
            <a:pPr>
              <a:buNone/>
            </a:pPr>
            <a:endParaRPr lang="en-US" altLang="zh-CN" sz="2400" dirty="0" smtClean="0"/>
          </a:p>
          <a:p>
            <a:r>
              <a:rPr lang="zh-CN" altLang="zh-CN" sz="2400" dirty="0" smtClean="0"/>
              <a:t>根据实际需要</a:t>
            </a:r>
            <a:r>
              <a:rPr lang="zh-CN" altLang="en-US" sz="2400" dirty="0" smtClean="0"/>
              <a:t>，</a:t>
            </a:r>
            <a:r>
              <a:rPr lang="zh-CN" altLang="zh-CN" sz="2400" dirty="0" smtClean="0"/>
              <a:t>快速</a:t>
            </a:r>
            <a:r>
              <a:rPr lang="zh-CN" altLang="en-US" sz="2400" dirty="0" smtClean="0"/>
              <a:t>高效的</a:t>
            </a:r>
            <a:r>
              <a:rPr lang="zh-CN" altLang="zh-CN" sz="2400" dirty="0" smtClean="0"/>
              <a:t>为虚拟机提供设备创建、挂载、回收以及快照备份等</a:t>
            </a:r>
            <a:r>
              <a:rPr lang="zh-CN" altLang="en-US" sz="2400" dirty="0" smtClean="0"/>
              <a:t>服务支持</a:t>
            </a:r>
            <a:endParaRPr lang="en-US" altLang="zh-CN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Cinder</a:t>
            </a:r>
            <a:r>
              <a:rPr lang="zh-CN" altLang="en-US" dirty="0" smtClean="0"/>
              <a:t>管理的资源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dirty="0" smtClean="0"/>
              <a:t>卷（云硬盘）</a:t>
            </a:r>
            <a:endParaRPr lang="en-US" altLang="zh-CN" dirty="0" smtClean="0"/>
          </a:p>
          <a:p>
            <a:pPr lvl="1">
              <a:buFont typeface="Wingdings" pitchFamily="2" charset="2"/>
              <a:buChar char="Ø"/>
            </a:pPr>
            <a:r>
              <a:rPr lang="en-US" altLang="zh-CN" sz="1900" dirty="0" smtClean="0"/>
              <a:t>    </a:t>
            </a:r>
            <a:r>
              <a:rPr lang="zh-CN" altLang="en-US" sz="1900" dirty="0" smtClean="0"/>
              <a:t>数据持久化</a:t>
            </a:r>
            <a:endParaRPr lang="en-US" altLang="zh-CN" sz="1900" dirty="0" smtClean="0"/>
          </a:p>
          <a:p>
            <a:pPr lvl="1">
              <a:buFont typeface="Wingdings" pitchFamily="2" charset="2"/>
              <a:buChar char="Ø"/>
            </a:pPr>
            <a:r>
              <a:rPr lang="en-US" altLang="zh-CN" sz="1900" dirty="0" smtClean="0"/>
              <a:t>    </a:t>
            </a:r>
            <a:r>
              <a:rPr lang="zh-CN" altLang="en-US" sz="1900" dirty="0" smtClean="0"/>
              <a:t>可作为虚拟机数据盘</a:t>
            </a:r>
            <a:endParaRPr lang="en-US" altLang="zh-CN" sz="1900" dirty="0" smtClean="0"/>
          </a:p>
          <a:p>
            <a:pPr lvl="1">
              <a:buFont typeface="Wingdings" pitchFamily="2" charset="2"/>
              <a:buChar char="Ø"/>
            </a:pPr>
            <a:r>
              <a:rPr lang="en-US" altLang="zh-CN" sz="1900" dirty="0" smtClean="0"/>
              <a:t>    </a:t>
            </a:r>
            <a:r>
              <a:rPr lang="zh-CN" altLang="en-US" sz="1900" dirty="0" smtClean="0"/>
              <a:t>可作为虚拟机启动盘</a:t>
            </a:r>
            <a:endParaRPr lang="en-US" altLang="zh-CN" sz="1900" dirty="0" smtClean="0"/>
          </a:p>
          <a:p>
            <a:pPr lvl="1">
              <a:buFont typeface="Wingdings" pitchFamily="2" charset="2"/>
              <a:buChar char="Ø"/>
            </a:pPr>
            <a:r>
              <a:rPr lang="zh-CN" altLang="en-US" sz="1900" dirty="0" smtClean="0"/>
              <a:t>    允许挂载到一个或多个虚拟机</a:t>
            </a:r>
            <a:endParaRPr lang="en-US" altLang="zh-CN" sz="1900" dirty="0" smtClean="0"/>
          </a:p>
          <a:p>
            <a:pPr lvl="1">
              <a:buFont typeface="Wingdings" pitchFamily="2" charset="2"/>
              <a:buChar char="Ø"/>
            </a:pPr>
            <a:r>
              <a:rPr lang="en-US" altLang="zh-CN" sz="1900" dirty="0" smtClean="0"/>
              <a:t>    </a:t>
            </a:r>
            <a:r>
              <a:rPr lang="zh-CN" altLang="en-US" sz="1900" dirty="0" smtClean="0"/>
              <a:t>卷状态独立于虚拟机状态</a:t>
            </a:r>
            <a:endParaRPr lang="en-US" altLang="zh-CN" sz="1900" dirty="0" smtClean="0"/>
          </a:p>
          <a:p>
            <a:r>
              <a:rPr lang="zh-CN" altLang="en-US" dirty="0" smtClean="0"/>
              <a:t>快照</a:t>
            </a:r>
            <a:endParaRPr lang="en-US" altLang="zh-CN" dirty="0" smtClean="0"/>
          </a:p>
          <a:p>
            <a:pPr lvl="1">
              <a:buFont typeface="Wingdings" pitchFamily="2" charset="2"/>
              <a:buChar char="Ø"/>
            </a:pPr>
            <a:r>
              <a:rPr lang="en-US" altLang="zh-CN" sz="1900" dirty="0" smtClean="0"/>
              <a:t>    </a:t>
            </a:r>
            <a:r>
              <a:rPr lang="zh-CN" altLang="en-US" sz="1900" dirty="0" smtClean="0"/>
              <a:t>只读</a:t>
            </a:r>
            <a:endParaRPr lang="en-US" altLang="zh-CN" sz="1900" dirty="0" smtClean="0"/>
          </a:p>
          <a:p>
            <a:pPr lvl="1">
              <a:buFont typeface="Wingdings" pitchFamily="2" charset="2"/>
              <a:buChar char="Ø"/>
            </a:pPr>
            <a:r>
              <a:rPr lang="en-US" altLang="zh-CN" sz="1900" dirty="0" smtClean="0"/>
              <a:t>    </a:t>
            </a:r>
            <a:r>
              <a:rPr lang="zh-CN" altLang="en-US" sz="1900" dirty="0" smtClean="0"/>
              <a:t>支持从快照创建卷</a:t>
            </a:r>
            <a:endParaRPr lang="en-US" altLang="zh-CN" sz="1900" dirty="0" smtClean="0"/>
          </a:p>
          <a:p>
            <a:pPr lvl="1">
              <a:buFont typeface="Wingdings" pitchFamily="2" charset="2"/>
              <a:buChar char="Ø"/>
            </a:pPr>
            <a:r>
              <a:rPr lang="en-US" altLang="zh-CN" sz="1900" dirty="0" smtClean="0"/>
              <a:t>    </a:t>
            </a:r>
            <a:r>
              <a:rPr lang="zh-CN" altLang="en-US" sz="1900" dirty="0" smtClean="0"/>
              <a:t>支持从快照备份</a:t>
            </a:r>
            <a:endParaRPr lang="en-US" altLang="zh-CN" sz="1900" dirty="0" smtClean="0"/>
          </a:p>
          <a:p>
            <a:r>
              <a:rPr lang="zh-CN" altLang="en-US" dirty="0" smtClean="0"/>
              <a:t>备份</a:t>
            </a:r>
            <a:endParaRPr lang="en-US" altLang="zh-CN" dirty="0" smtClean="0"/>
          </a:p>
          <a:p>
            <a:pPr lvl="1">
              <a:buFont typeface="Wingdings" pitchFamily="2" charset="2"/>
              <a:buChar char="Ø"/>
            </a:pPr>
            <a:r>
              <a:rPr lang="en-US" altLang="zh-CN" dirty="0" smtClean="0"/>
              <a:t>   </a:t>
            </a:r>
            <a:r>
              <a:rPr lang="zh-CN" altLang="en-US" sz="1900" dirty="0" smtClean="0"/>
              <a:t>卷的拷贝归档，一般放在对象存储上</a:t>
            </a:r>
            <a:endParaRPr lang="en-US" altLang="zh-CN" sz="1900" dirty="0" smtClean="0"/>
          </a:p>
          <a:p>
            <a:pPr lvl="1">
              <a:buFont typeface="Wingdings" pitchFamily="2" charset="2"/>
              <a:buChar char="Ø"/>
            </a:pPr>
            <a:r>
              <a:rPr lang="zh-CN" altLang="en-US" sz="2100" dirty="0" smtClean="0"/>
              <a:t>    </a:t>
            </a:r>
            <a:r>
              <a:rPr lang="zh-CN" altLang="en-US" sz="1900" dirty="0" smtClean="0"/>
              <a:t>支持备份和恢复</a:t>
            </a:r>
            <a:endParaRPr lang="en-US" altLang="zh-CN" sz="1900" dirty="0" smtClean="0"/>
          </a:p>
          <a:p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Cinder</a:t>
            </a:r>
            <a:r>
              <a:rPr lang="zh-CN" altLang="zh-CN" dirty="0" smtClean="0"/>
              <a:t>卷状态</a:t>
            </a:r>
            <a:endParaRPr lang="zh-CN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691011" y="782698"/>
          <a:ext cx="6748013" cy="3092987"/>
        </p:xfrm>
        <a:graphic>
          <a:graphicData uri="http://schemas.openxmlformats.org/drawingml/2006/table">
            <a:tbl>
              <a:tblPr/>
              <a:tblGrid>
                <a:gridCol w="1928833"/>
                <a:gridCol w="4819180"/>
              </a:tblGrid>
              <a:tr h="342735">
                <a:tc>
                  <a:txBody>
                    <a:bodyPr/>
                    <a:lstStyle/>
                    <a:p>
                      <a:pPr indent="306070"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latin typeface="宋体"/>
                          <a:ea typeface="宋体"/>
                          <a:cs typeface="宋体"/>
                        </a:rPr>
                        <a:t>Status </a:t>
                      </a:r>
                      <a:endParaRPr lang="zh-CN" sz="12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indent="306070"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latin typeface="宋体"/>
                          <a:ea typeface="宋体"/>
                          <a:cs typeface="宋体"/>
                        </a:rPr>
                        <a:t>Description</a:t>
                      </a:r>
                      <a:endParaRPr lang="zh-CN" sz="12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/>
                    </a:solidFill>
                  </a:tcPr>
                </a:tc>
              </a:tr>
              <a:tr h="342735">
                <a:tc>
                  <a:txBody>
                    <a:bodyPr/>
                    <a:lstStyle/>
                    <a:p>
                      <a:pPr indent="306070"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宋体"/>
                          <a:ea typeface="宋体"/>
                          <a:cs typeface="宋体"/>
                        </a:rPr>
                        <a:t>creating </a:t>
                      </a:r>
                      <a:endParaRPr lang="zh-CN" sz="12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pattFill prst="pct20">
                      <a:fgClr>
                        <a:srgbClr val="FFFF00"/>
                      </a:fgClr>
                      <a:bgClr>
                        <a:srgbClr val="FFFFE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>
                          <a:latin typeface="宋体"/>
                          <a:ea typeface="宋体"/>
                          <a:cs typeface="宋体"/>
                        </a:rPr>
                        <a:t>The volume is being created.</a:t>
                      </a:r>
                      <a:endParaRPr lang="zh-CN" sz="12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pattFill prst="pct20">
                      <a:fgClr>
                        <a:srgbClr val="FFFF00"/>
                      </a:fgClr>
                      <a:bgClr>
                        <a:srgbClr val="FFFFEF"/>
                      </a:bgClr>
                    </a:pattFill>
                  </a:tcPr>
                </a:tc>
              </a:tr>
              <a:tr h="351107">
                <a:tc>
                  <a:txBody>
                    <a:bodyPr/>
                    <a:lstStyle/>
                    <a:p>
                      <a:pPr indent="306070"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宋体"/>
                          <a:ea typeface="宋体"/>
                          <a:cs typeface="宋体"/>
                        </a:rPr>
                        <a:t>available </a:t>
                      </a:r>
                      <a:endParaRPr lang="zh-CN" sz="12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20">
                      <a:fgClr>
                        <a:srgbClr val="FFFF00"/>
                      </a:fgClr>
                      <a:bgClr>
                        <a:srgbClr val="FFFFE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宋体"/>
                          <a:ea typeface="宋体"/>
                          <a:cs typeface="宋体"/>
                        </a:rPr>
                        <a:t>The volume is ready to be attached to an instance.</a:t>
                      </a:r>
                      <a:endParaRPr lang="zh-CN" sz="12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20">
                      <a:fgClr>
                        <a:srgbClr val="FFFF00"/>
                      </a:fgClr>
                      <a:bgClr>
                        <a:srgbClr val="FFFFEF"/>
                      </a:bgClr>
                    </a:pattFill>
                  </a:tcPr>
                </a:tc>
              </a:tr>
              <a:tr h="342735">
                <a:tc>
                  <a:txBody>
                    <a:bodyPr/>
                    <a:lstStyle/>
                    <a:p>
                      <a:pPr indent="306070"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宋体"/>
                          <a:ea typeface="宋体"/>
                          <a:cs typeface="宋体"/>
                        </a:rPr>
                        <a:t>attaching </a:t>
                      </a:r>
                      <a:endParaRPr lang="zh-CN" sz="12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20">
                      <a:fgClr>
                        <a:srgbClr val="FFFF00"/>
                      </a:fgClr>
                      <a:bgClr>
                        <a:srgbClr val="FFFFE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>
                          <a:latin typeface="宋体"/>
                          <a:ea typeface="宋体"/>
                          <a:cs typeface="宋体"/>
                        </a:rPr>
                        <a:t>The volume is attaching to an instance.</a:t>
                      </a:r>
                      <a:endParaRPr lang="zh-CN" sz="12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20">
                      <a:fgClr>
                        <a:srgbClr val="FFFF00"/>
                      </a:fgClr>
                      <a:bgClr>
                        <a:srgbClr val="FFFFEF"/>
                      </a:bgClr>
                    </a:pattFill>
                  </a:tcPr>
                </a:tc>
              </a:tr>
              <a:tr h="342735">
                <a:tc>
                  <a:txBody>
                    <a:bodyPr/>
                    <a:lstStyle/>
                    <a:p>
                      <a:pPr indent="306070"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宋体"/>
                          <a:ea typeface="宋体"/>
                          <a:cs typeface="宋体"/>
                        </a:rPr>
                        <a:t>in-use </a:t>
                      </a:r>
                      <a:endParaRPr lang="zh-CN" sz="12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20">
                      <a:fgClr>
                        <a:srgbClr val="FFFF00"/>
                      </a:fgClr>
                      <a:bgClr>
                        <a:srgbClr val="FFFFE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>
                          <a:latin typeface="宋体"/>
                          <a:ea typeface="宋体"/>
                          <a:cs typeface="宋体"/>
                        </a:rPr>
                        <a:t>The volume is attached to an instance.</a:t>
                      </a:r>
                      <a:endParaRPr lang="zh-CN" sz="12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20">
                      <a:fgClr>
                        <a:srgbClr val="FFFF00"/>
                      </a:fgClr>
                      <a:bgClr>
                        <a:srgbClr val="FFFFEF"/>
                      </a:bgClr>
                    </a:pattFill>
                  </a:tcPr>
                </a:tc>
              </a:tr>
              <a:tr h="342735">
                <a:tc>
                  <a:txBody>
                    <a:bodyPr/>
                    <a:lstStyle/>
                    <a:p>
                      <a:pPr indent="306070"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宋体"/>
                          <a:ea typeface="宋体"/>
                          <a:cs typeface="宋体"/>
                        </a:rPr>
                        <a:t>deleting </a:t>
                      </a:r>
                      <a:endParaRPr lang="zh-CN" sz="12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20">
                      <a:fgClr>
                        <a:srgbClr val="FFFF00"/>
                      </a:fgClr>
                      <a:bgClr>
                        <a:srgbClr val="FFFFE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>
                          <a:latin typeface="宋体"/>
                          <a:ea typeface="宋体"/>
                          <a:cs typeface="宋体"/>
                        </a:rPr>
                        <a:t>The volume is being deleted.</a:t>
                      </a:r>
                      <a:endParaRPr lang="zh-CN" sz="12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20">
                      <a:fgClr>
                        <a:srgbClr val="FFFF00"/>
                      </a:fgClr>
                      <a:bgClr>
                        <a:srgbClr val="FFFFEF"/>
                      </a:bgClr>
                    </a:pattFill>
                  </a:tcPr>
                </a:tc>
              </a:tr>
              <a:tr h="342735">
                <a:tc>
                  <a:txBody>
                    <a:bodyPr/>
                    <a:lstStyle/>
                    <a:p>
                      <a:pPr indent="306070"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宋体"/>
                          <a:ea typeface="宋体"/>
                          <a:cs typeface="宋体"/>
                        </a:rPr>
                        <a:t>error </a:t>
                      </a:r>
                      <a:endParaRPr lang="zh-CN" sz="12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20">
                      <a:fgClr>
                        <a:srgbClr val="FFFF00"/>
                      </a:fgClr>
                      <a:bgClr>
                        <a:srgbClr val="FFFFE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>
                          <a:latin typeface="宋体"/>
                          <a:ea typeface="宋体"/>
                          <a:cs typeface="宋体"/>
                        </a:rPr>
                        <a:t>An error occurred during volume creation.</a:t>
                      </a:r>
                      <a:endParaRPr lang="zh-CN" sz="12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20">
                      <a:fgClr>
                        <a:srgbClr val="FFFF00"/>
                      </a:fgClr>
                      <a:bgClr>
                        <a:srgbClr val="FFFFEF"/>
                      </a:bgClr>
                    </a:pattFill>
                  </a:tcPr>
                </a:tc>
              </a:tr>
              <a:tr h="342735">
                <a:tc>
                  <a:txBody>
                    <a:bodyPr/>
                    <a:lstStyle/>
                    <a:p>
                      <a:pPr indent="306070"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latin typeface="宋体"/>
                          <a:ea typeface="宋体"/>
                          <a:cs typeface="宋体"/>
                        </a:rPr>
                        <a:t>error_deleting</a:t>
                      </a:r>
                      <a:r>
                        <a:rPr lang="en-US" sz="1200" b="1" dirty="0">
                          <a:latin typeface="宋体"/>
                          <a:ea typeface="宋体"/>
                          <a:cs typeface="宋体"/>
                        </a:rPr>
                        <a:t> </a:t>
                      </a:r>
                      <a:endParaRPr lang="zh-CN" sz="12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20">
                      <a:fgClr>
                        <a:srgbClr val="FFFF00"/>
                      </a:fgClr>
                      <a:bgClr>
                        <a:srgbClr val="FFFFE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宋体"/>
                          <a:ea typeface="宋体"/>
                          <a:cs typeface="宋体"/>
                        </a:rPr>
                        <a:t>An error occurred during volume deletion.</a:t>
                      </a:r>
                      <a:endParaRPr lang="zh-CN" sz="12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pattFill prst="pct20">
                      <a:fgClr>
                        <a:srgbClr val="FFFF00"/>
                      </a:fgClr>
                      <a:bgClr>
                        <a:srgbClr val="FFFFEF"/>
                      </a:bgClr>
                    </a:pattFill>
                  </a:tcPr>
                </a:tc>
              </a:tr>
              <a:tr h="342735">
                <a:tc>
                  <a:txBody>
                    <a:bodyPr/>
                    <a:lstStyle/>
                    <a:p>
                      <a:pPr indent="306070"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宋体"/>
                          <a:ea typeface="宋体"/>
                          <a:cs typeface="宋体"/>
                        </a:rPr>
                        <a:t>backing-up </a:t>
                      </a:r>
                      <a:endParaRPr lang="zh-CN" sz="12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0">
                      <a:fgClr>
                        <a:srgbClr val="FFFF00"/>
                      </a:fgClr>
                      <a:bgClr>
                        <a:srgbClr val="FFFFE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indent="304800"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宋体"/>
                          <a:ea typeface="宋体"/>
                          <a:cs typeface="宋体"/>
                        </a:rPr>
                        <a:t>The volume is being backed up.</a:t>
                      </a:r>
                      <a:endParaRPr lang="zh-CN" sz="12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0">
                      <a:fgClr>
                        <a:srgbClr val="FFFF00"/>
                      </a:fgClr>
                      <a:bgClr>
                        <a:srgbClr val="FFFFEF"/>
                      </a:bgClr>
                    </a:patt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Cinder</a:t>
            </a:r>
            <a:r>
              <a:rPr lang="zh-CN" altLang="en-US" dirty="0" smtClean="0"/>
              <a:t>相关概念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卷类型（</a:t>
            </a:r>
            <a:r>
              <a:rPr lang="en-US" altLang="zh-CN" sz="2400" dirty="0" smtClean="0"/>
              <a:t>volume type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pPr lvl="1">
              <a:buFont typeface="Wingdings" pitchFamily="2" charset="2"/>
              <a:buChar char="Ø"/>
            </a:pPr>
            <a:r>
              <a:rPr lang="zh-CN" altLang="en-US" sz="2000" dirty="0" smtClean="0"/>
              <a:t>与后端类型（</a:t>
            </a:r>
            <a:r>
              <a:rPr lang="en-US" altLang="zh-CN" sz="2000" dirty="0" err="1" smtClean="0"/>
              <a:t>volume_backend_name</a:t>
            </a:r>
            <a:r>
              <a:rPr lang="zh-CN" altLang="en-US" sz="2000" dirty="0" smtClean="0"/>
              <a:t>）关联</a:t>
            </a:r>
            <a:endParaRPr lang="en-US" altLang="zh-CN" sz="2000" dirty="0" smtClean="0"/>
          </a:p>
          <a:p>
            <a:pPr lvl="1">
              <a:buFont typeface="Wingdings" pitchFamily="2" charset="2"/>
              <a:buChar char="Ø"/>
            </a:pPr>
            <a:r>
              <a:rPr lang="zh-CN" altLang="en-US" sz="2000" dirty="0" smtClean="0"/>
              <a:t>与其它能力（</a:t>
            </a:r>
            <a:r>
              <a:rPr lang="en-US" altLang="zh-CN" sz="2000" dirty="0" smtClean="0"/>
              <a:t>capabilities</a:t>
            </a:r>
            <a:r>
              <a:rPr lang="zh-CN" altLang="en-US" sz="2000" dirty="0" smtClean="0"/>
              <a:t>）关联，比如</a:t>
            </a:r>
            <a:r>
              <a:rPr lang="en-US" altLang="zh-CN" sz="2000" dirty="0" smtClean="0"/>
              <a:t>Replication, Thin provisioning</a:t>
            </a:r>
          </a:p>
          <a:p>
            <a:pPr lvl="1">
              <a:buNone/>
            </a:pPr>
            <a:endParaRPr lang="en-US" altLang="zh-CN" dirty="0" smtClean="0"/>
          </a:p>
          <a:p>
            <a:r>
              <a:rPr lang="zh-CN" altLang="en-US" sz="2400" dirty="0" smtClean="0"/>
              <a:t>可用域（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availability_zone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pPr lvl="1"/>
            <a:endParaRPr lang="en-US" altLang="zh-CN" dirty="0" smtClean="0"/>
          </a:p>
          <a:p>
            <a:pPr lvl="1">
              <a:buNone/>
            </a:pP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Cinder</a:t>
            </a:r>
            <a:r>
              <a:rPr lang="zh-CN" altLang="en-US" dirty="0" smtClean="0"/>
              <a:t>后端相关概念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1">
              <a:buFont typeface="Wingdings" pitchFamily="2" charset="2"/>
              <a:buChar char="l"/>
            </a:pPr>
            <a:r>
              <a:rPr lang="en-US" altLang="zh-CN" dirty="0" smtClean="0"/>
              <a:t>LUN (Logic Unit Number)</a:t>
            </a:r>
          </a:p>
          <a:p>
            <a:pPr lvl="2">
              <a:buFont typeface="Wingdings" pitchFamily="2" charset="2"/>
              <a:buChar char="Ø"/>
            </a:pPr>
            <a:r>
              <a:rPr lang="zh-CN" altLang="zh-CN" dirty="0" smtClean="0"/>
              <a:t>逻辑单元</a:t>
            </a:r>
            <a:r>
              <a:rPr lang="zh-CN" altLang="en-US" dirty="0" smtClean="0"/>
              <a:t>号</a:t>
            </a:r>
            <a:r>
              <a:rPr lang="zh-CN" altLang="zh-CN" dirty="0" smtClean="0"/>
              <a:t>，</a:t>
            </a:r>
            <a:r>
              <a:rPr lang="en-US" altLang="zh-CN" dirty="0" smtClean="0"/>
              <a:t> </a:t>
            </a:r>
            <a:r>
              <a:rPr lang="zh-CN" altLang="en-US" dirty="0" smtClean="0"/>
              <a:t>存储</a:t>
            </a:r>
            <a:r>
              <a:rPr lang="zh-CN" altLang="zh-CN" dirty="0" smtClean="0"/>
              <a:t>设备向主机虚拟的一个具有一定特性的逻辑设备（例如磁盘）</a:t>
            </a:r>
            <a:endParaRPr lang="en-US" altLang="zh-CN" dirty="0" smtClean="0"/>
          </a:p>
          <a:p>
            <a:pPr lvl="1">
              <a:buFont typeface="Wingdings" pitchFamily="2" charset="2"/>
              <a:buChar char="l"/>
            </a:pPr>
            <a:r>
              <a:rPr lang="en-US" altLang="zh-CN" dirty="0" smtClean="0"/>
              <a:t>IQN</a:t>
            </a:r>
            <a:r>
              <a:rPr lang="zh-CN" altLang="en-US" dirty="0" smtClean="0"/>
              <a:t>（</a:t>
            </a:r>
            <a:r>
              <a:rPr lang="en-US" altLang="zh-CN" dirty="0" err="1" smtClean="0"/>
              <a:t>iSCSI</a:t>
            </a:r>
            <a:r>
              <a:rPr lang="en-US" altLang="zh-CN" dirty="0" smtClean="0"/>
              <a:t> Qualified Name 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2">
              <a:buFont typeface="Wingdings" pitchFamily="2" charset="2"/>
              <a:buChar char="Ø"/>
            </a:pPr>
            <a:r>
              <a:rPr lang="en-US" altLang="zh-CN" dirty="0" smtClean="0"/>
              <a:t>initiator</a:t>
            </a:r>
          </a:p>
          <a:p>
            <a:pPr lvl="2">
              <a:buFont typeface="Wingdings" pitchFamily="2" charset="2"/>
              <a:buChar char="Ø"/>
            </a:pPr>
            <a:r>
              <a:rPr lang="en-US" altLang="zh-CN" dirty="0" smtClean="0"/>
              <a:t>Target IQN</a:t>
            </a:r>
          </a:p>
          <a:p>
            <a:pPr lvl="1">
              <a:buFont typeface="Wingdings" pitchFamily="2" charset="2"/>
              <a:buChar char="l"/>
            </a:pPr>
            <a:r>
              <a:rPr lang="zh-CN" altLang="en-US" dirty="0" smtClean="0"/>
              <a:t>映射组</a:t>
            </a:r>
            <a:endParaRPr lang="en-US" altLang="zh-CN" dirty="0" smtClean="0"/>
          </a:p>
          <a:p>
            <a:pPr lvl="1">
              <a:buFont typeface="Wingdings" pitchFamily="2" charset="2"/>
              <a:buChar char="l"/>
            </a:pPr>
            <a:r>
              <a:rPr lang="zh-CN" altLang="en-US" dirty="0" smtClean="0"/>
              <a:t>快照</a:t>
            </a:r>
            <a:endParaRPr lang="en-US" altLang="zh-CN" dirty="0" smtClean="0"/>
          </a:p>
          <a:p>
            <a:pPr lvl="1">
              <a:buFont typeface="Wingdings" pitchFamily="2" charset="2"/>
              <a:buChar char="l"/>
            </a:pPr>
            <a:r>
              <a:rPr lang="zh-CN" altLang="en-US" dirty="0" smtClean="0"/>
              <a:t>克隆</a:t>
            </a:r>
            <a:endParaRPr lang="en-US" altLang="zh-CN" dirty="0" smtClean="0"/>
          </a:p>
          <a:p>
            <a:pPr lvl="2">
              <a:buFont typeface="Wingdings" pitchFamily="2" charset="2"/>
              <a:buChar char="Ø"/>
            </a:pPr>
            <a:r>
              <a:rPr lang="en-US" altLang="zh-CN" dirty="0" smtClean="0"/>
              <a:t>COW</a:t>
            </a:r>
            <a:r>
              <a:rPr lang="zh-CN" altLang="en-US" dirty="0" smtClean="0"/>
              <a:t>克隆</a:t>
            </a:r>
            <a:endParaRPr lang="en-US" altLang="zh-CN" dirty="0" smtClean="0"/>
          </a:p>
          <a:p>
            <a:pPr lvl="2">
              <a:buFont typeface="Wingdings" pitchFamily="2" charset="2"/>
              <a:buChar char="Ø"/>
            </a:pPr>
            <a:r>
              <a:rPr lang="zh-CN" altLang="en-US" dirty="0" smtClean="0"/>
              <a:t>克隆分离</a:t>
            </a:r>
            <a:endParaRPr lang="en-US" altLang="zh-CN" dirty="0" smtClean="0"/>
          </a:p>
          <a:p>
            <a:pPr lvl="1">
              <a:buFont typeface="Wingdings" pitchFamily="2" charset="2"/>
              <a:buChar char="l"/>
            </a:pPr>
            <a:r>
              <a:rPr lang="zh-CN" altLang="en-US" dirty="0" smtClean="0"/>
              <a:t>精简卷，</a:t>
            </a:r>
            <a:r>
              <a:rPr lang="en-US" altLang="zh-CN" dirty="0" err="1" smtClean="0"/>
              <a:t>thin_provisioning</a:t>
            </a:r>
            <a:endParaRPr lang="en-US" altLang="zh-CN" dirty="0" smtClean="0"/>
          </a:p>
          <a:p>
            <a:pPr lvl="1">
              <a:buNone/>
            </a:pP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15025" y="1123950"/>
            <a:ext cx="2755493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724649" y="885825"/>
            <a:ext cx="1219201" cy="16916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kumimoji="1" lang="zh-CN" altLang="en-US" sz="1200" dirty="0" smtClean="0"/>
              <a:t>精简卷原理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虚拟机眼中的</a:t>
            </a:r>
            <a:r>
              <a:rPr lang="en-US" altLang="zh-CN" dirty="0" smtClean="0"/>
              <a:t>Cinder</a:t>
            </a:r>
            <a:r>
              <a:rPr lang="zh-CN" altLang="en-US" dirty="0" smtClean="0"/>
              <a:t>及</a:t>
            </a:r>
            <a:r>
              <a:rPr lang="en-US" altLang="zh-CN" dirty="0" smtClean="0"/>
              <a:t>TECS</a:t>
            </a:r>
            <a:endParaRPr lang="zh-CN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7842" y="761999"/>
            <a:ext cx="6646863" cy="3881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3"/>
          <p:cNvGrpSpPr/>
          <p:nvPr/>
        </p:nvGrpSpPr>
        <p:grpSpPr>
          <a:xfrm>
            <a:off x="1821975" y="1101213"/>
            <a:ext cx="5418141" cy="540000"/>
            <a:chOff x="1525641" y="1101213"/>
            <a:chExt cx="5242189" cy="576000"/>
          </a:xfrm>
          <a:solidFill>
            <a:schemeClr val="bg1">
              <a:lumMod val="65000"/>
            </a:schemeClr>
          </a:solidFill>
        </p:grpSpPr>
        <p:sp>
          <p:nvSpPr>
            <p:cNvPr id="5" name="AutoShape 3"/>
            <p:cNvSpPr>
              <a:spLocks noChangeArrowheads="1"/>
            </p:cNvSpPr>
            <p:nvPr/>
          </p:nvSpPr>
          <p:spPr bwMode="auto">
            <a:xfrm>
              <a:off x="2046341" y="1101213"/>
              <a:ext cx="4721489" cy="576000"/>
            </a:xfrm>
            <a:prstGeom prst="roundRect">
              <a:avLst>
                <a:gd name="adj" fmla="val 16667"/>
              </a:avLst>
            </a:prstGeom>
            <a:grpFill/>
            <a:ln w="28575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marL="342900" indent="-342900" fontAlgn="auto">
                <a:spcAft>
                  <a:spcPts val="0"/>
                </a:spcAft>
                <a:defRPr/>
              </a:pPr>
              <a:r>
                <a:rPr lang="en-US" altLang="zh-CN" sz="2400" b="1" dirty="0" smtClean="0">
                  <a:solidFill>
                    <a:schemeClr val="bg1"/>
                  </a:solidFill>
                  <a:latin typeface="+mn-lt"/>
                  <a:ea typeface="+mj-ea"/>
                  <a:cs typeface="Microsoft YaHei"/>
                </a:rPr>
                <a:t>Cinder</a:t>
              </a:r>
              <a:r>
                <a:rPr lang="zh-CN" altLang="en-US" sz="2400" b="1" dirty="0" smtClean="0">
                  <a:solidFill>
                    <a:schemeClr val="bg1"/>
                  </a:solidFill>
                  <a:latin typeface="+mn-lt"/>
                  <a:ea typeface="+mj-ea"/>
                  <a:cs typeface="Microsoft YaHei"/>
                </a:rPr>
                <a:t>的基本概念</a:t>
              </a:r>
              <a:endParaRPr lang="en-US" altLang="zh-CN" sz="2400" b="1" dirty="0" smtClean="0">
                <a:solidFill>
                  <a:schemeClr val="bg1"/>
                </a:solidFill>
                <a:latin typeface="+mn-lt"/>
                <a:ea typeface="+mj-ea"/>
                <a:cs typeface="Microsoft YaHei"/>
              </a:endParaRPr>
            </a:p>
          </p:txBody>
        </p:sp>
        <p:sp>
          <p:nvSpPr>
            <p:cNvPr id="6" name="Freeform 486"/>
            <p:cNvSpPr>
              <a:spLocks/>
            </p:cNvSpPr>
            <p:nvPr/>
          </p:nvSpPr>
          <p:spPr bwMode="gray">
            <a:xfrm>
              <a:off x="1525641" y="1108888"/>
              <a:ext cx="446676" cy="568325"/>
            </a:xfrm>
            <a:custGeom>
              <a:avLst/>
              <a:gdLst/>
              <a:ahLst/>
              <a:cxnLst>
                <a:cxn ang="0">
                  <a:pos x="372" y="1"/>
                </a:cxn>
                <a:cxn ang="0">
                  <a:pos x="372" y="358"/>
                </a:cxn>
                <a:cxn ang="0">
                  <a:pos x="165" y="357"/>
                </a:cxn>
                <a:cxn ang="0">
                  <a:pos x="0" y="181"/>
                </a:cxn>
                <a:cxn ang="0">
                  <a:pos x="164" y="1"/>
                </a:cxn>
                <a:cxn ang="0">
                  <a:pos x="372" y="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dirty="0" smtClean="0">
                  <a:solidFill>
                    <a:schemeClr val="bg1"/>
                  </a:solidFill>
                  <a:latin typeface="+mn-lt"/>
                  <a:ea typeface="+mj-ea"/>
                </a:rPr>
                <a:t>1</a:t>
              </a:r>
              <a:endParaRPr lang="zh-CN" altLang="en-US" sz="2400" dirty="0">
                <a:solidFill>
                  <a:schemeClr val="bg1"/>
                </a:solidFill>
                <a:latin typeface="+mn-lt"/>
                <a:ea typeface="+mj-ea"/>
              </a:endParaRPr>
            </a:p>
          </p:txBody>
        </p:sp>
      </p:grpSp>
      <p:grpSp>
        <p:nvGrpSpPr>
          <p:cNvPr id="4" name="组合 6"/>
          <p:cNvGrpSpPr/>
          <p:nvPr/>
        </p:nvGrpSpPr>
        <p:grpSpPr>
          <a:xfrm>
            <a:off x="1833264" y="2003801"/>
            <a:ext cx="5418141" cy="540000"/>
            <a:chOff x="1525641" y="1101213"/>
            <a:chExt cx="5242189" cy="576000"/>
          </a:xfrm>
        </p:grpSpPr>
        <p:sp>
          <p:nvSpPr>
            <p:cNvPr id="8" name="AutoShape 3"/>
            <p:cNvSpPr>
              <a:spLocks noChangeArrowheads="1"/>
            </p:cNvSpPr>
            <p:nvPr/>
          </p:nvSpPr>
          <p:spPr bwMode="auto">
            <a:xfrm>
              <a:off x="2046341" y="1101213"/>
              <a:ext cx="4721489" cy="5760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rgbClr val="008FD5"/>
                </a:gs>
              </a:gsLst>
              <a:lin ang="5400000" scaled="1"/>
            </a:gradFill>
            <a:ln w="28575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marL="342900" marR="0" lvl="0" indent="-342900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endParaRPr lang="zh-CN" altLang="en-US" sz="2400" b="1" dirty="0" smtClean="0">
                <a:solidFill>
                  <a:schemeClr val="bg1"/>
                </a:solidFill>
                <a:ea typeface="+mj-ea"/>
                <a:cs typeface="Microsoft YaHei"/>
              </a:endParaRPr>
            </a:p>
          </p:txBody>
        </p:sp>
        <p:sp>
          <p:nvSpPr>
            <p:cNvPr id="9" name="Freeform 486"/>
            <p:cNvSpPr>
              <a:spLocks/>
            </p:cNvSpPr>
            <p:nvPr/>
          </p:nvSpPr>
          <p:spPr bwMode="gray">
            <a:xfrm>
              <a:off x="1525641" y="1108888"/>
              <a:ext cx="446676" cy="568325"/>
            </a:xfrm>
            <a:custGeom>
              <a:avLst/>
              <a:gdLst/>
              <a:ahLst/>
              <a:cxnLst>
                <a:cxn ang="0">
                  <a:pos x="372" y="1"/>
                </a:cxn>
                <a:cxn ang="0">
                  <a:pos x="372" y="358"/>
                </a:cxn>
                <a:cxn ang="0">
                  <a:pos x="165" y="357"/>
                </a:cxn>
                <a:cxn ang="0">
                  <a:pos x="0" y="181"/>
                </a:cxn>
                <a:cxn ang="0">
                  <a:pos x="164" y="1"/>
                </a:cxn>
                <a:cxn ang="0">
                  <a:pos x="372" y="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rgbClr val="008FD5"/>
                </a:gs>
              </a:gsLst>
              <a:lin ang="5400000" scaled="1"/>
            </a:gradFill>
            <a:ln w="28575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marL="342900" indent="-342900">
                <a:spcBef>
                  <a:spcPct val="0"/>
                </a:spcBef>
                <a:defRPr/>
              </a:pPr>
              <a:r>
                <a:rPr lang="en-US" altLang="zh-CN" sz="2400" b="1" dirty="0" smtClean="0">
                  <a:solidFill>
                    <a:schemeClr val="bg1"/>
                  </a:solidFill>
                  <a:ea typeface="+mj-ea"/>
                  <a:cs typeface="Microsoft YaHei"/>
                </a:rPr>
                <a:t>2</a:t>
              </a:r>
              <a:endParaRPr lang="zh-CN" altLang="en-US" sz="2400" b="1" dirty="0">
                <a:solidFill>
                  <a:schemeClr val="bg1"/>
                </a:solidFill>
                <a:ea typeface="+mj-ea"/>
                <a:cs typeface="Microsoft YaHei"/>
              </a:endParaRPr>
            </a:p>
          </p:txBody>
        </p:sp>
      </p:grpSp>
      <p:grpSp>
        <p:nvGrpSpPr>
          <p:cNvPr id="7" name="组合 9"/>
          <p:cNvGrpSpPr/>
          <p:nvPr/>
        </p:nvGrpSpPr>
        <p:grpSpPr>
          <a:xfrm>
            <a:off x="1833264" y="2880294"/>
            <a:ext cx="5418141" cy="540000"/>
            <a:chOff x="1525641" y="1101213"/>
            <a:chExt cx="5242189" cy="576000"/>
          </a:xfrm>
        </p:grpSpPr>
        <p:sp>
          <p:nvSpPr>
            <p:cNvPr id="11" name="AutoShape 3"/>
            <p:cNvSpPr>
              <a:spLocks noChangeArrowheads="1"/>
            </p:cNvSpPr>
            <p:nvPr/>
          </p:nvSpPr>
          <p:spPr bwMode="auto">
            <a:xfrm>
              <a:off x="2046341" y="1101213"/>
              <a:ext cx="4721489" cy="57600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65000"/>
              </a:schemeClr>
            </a:solidFill>
            <a:ln w="28575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lvl="0">
                <a:defRPr/>
              </a:pPr>
              <a:r>
                <a:rPr lang="en-US" altLang="zh-CN" sz="2400" b="1" dirty="0" smtClean="0">
                  <a:solidFill>
                    <a:schemeClr val="bg1"/>
                  </a:solidFill>
                  <a:cs typeface="Microsoft YaHei"/>
                </a:rPr>
                <a:t>Cinder</a:t>
              </a:r>
              <a:r>
                <a:rPr lang="zh-CN" altLang="en-US" sz="2400" b="1" dirty="0" smtClean="0">
                  <a:solidFill>
                    <a:schemeClr val="bg1"/>
                  </a:solidFill>
                  <a:cs typeface="Microsoft YaHei"/>
                </a:rPr>
                <a:t>的典型流程</a:t>
              </a:r>
              <a:endParaRPr lang="zh-CN" altLang="en-US" sz="2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2" name="Freeform 486"/>
            <p:cNvSpPr>
              <a:spLocks/>
            </p:cNvSpPr>
            <p:nvPr/>
          </p:nvSpPr>
          <p:spPr bwMode="gray">
            <a:xfrm>
              <a:off x="1525641" y="1108888"/>
              <a:ext cx="446676" cy="568325"/>
            </a:xfrm>
            <a:custGeom>
              <a:avLst/>
              <a:gdLst/>
              <a:ahLst/>
              <a:cxnLst>
                <a:cxn ang="0">
                  <a:pos x="372" y="1"/>
                </a:cxn>
                <a:cxn ang="0">
                  <a:pos x="372" y="358"/>
                </a:cxn>
                <a:cxn ang="0">
                  <a:pos x="165" y="357"/>
                </a:cxn>
                <a:cxn ang="0">
                  <a:pos x="0" y="181"/>
                </a:cxn>
                <a:cxn ang="0">
                  <a:pos x="164" y="1"/>
                </a:cxn>
                <a:cxn ang="0">
                  <a:pos x="372" y="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28575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b="1" dirty="0" smtClean="0">
                  <a:solidFill>
                    <a:schemeClr val="bg1"/>
                  </a:solidFill>
                  <a:latin typeface="+mn-lt"/>
                  <a:ea typeface="+mj-ea"/>
                </a:rPr>
                <a:t>3</a:t>
              </a:r>
              <a:endParaRPr lang="zh-CN" altLang="en-US" sz="2400" b="1" dirty="0">
                <a:solidFill>
                  <a:schemeClr val="bg1"/>
                </a:solidFill>
                <a:latin typeface="+mn-lt"/>
                <a:ea typeface="+mj-ea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2410779" y="2017752"/>
            <a:ext cx="48565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b="1" dirty="0" smtClean="0">
                <a:solidFill>
                  <a:schemeClr val="bg1"/>
                </a:solidFill>
                <a:cs typeface="Microsoft YaHei"/>
              </a:rPr>
              <a:t>Cinder</a:t>
            </a:r>
            <a:r>
              <a:rPr lang="zh-CN" altLang="en-US" sz="2400" b="1" dirty="0" smtClean="0">
                <a:solidFill>
                  <a:schemeClr val="bg1"/>
                </a:solidFill>
                <a:cs typeface="Microsoft YaHei"/>
              </a:rPr>
              <a:t>的设计架构</a:t>
            </a:r>
            <a:endParaRPr lang="en-US" altLang="zh-CN" sz="2400" b="1" dirty="0" smtClean="0">
              <a:solidFill>
                <a:schemeClr val="bg1"/>
              </a:solidFill>
              <a:cs typeface="Microsoft YaHei"/>
            </a:endParaRPr>
          </a:p>
        </p:txBody>
      </p:sp>
      <p:grpSp>
        <p:nvGrpSpPr>
          <p:cNvPr id="15" name="组合 6"/>
          <p:cNvGrpSpPr/>
          <p:nvPr/>
        </p:nvGrpSpPr>
        <p:grpSpPr>
          <a:xfrm>
            <a:off x="1821975" y="3629979"/>
            <a:ext cx="5418141" cy="540000"/>
            <a:chOff x="1525641" y="1101213"/>
            <a:chExt cx="5242189" cy="576000"/>
          </a:xfrm>
          <a:solidFill>
            <a:schemeClr val="bg1">
              <a:lumMod val="65000"/>
            </a:schemeClr>
          </a:solidFill>
        </p:grpSpPr>
        <p:sp>
          <p:nvSpPr>
            <p:cNvPr id="16" name="AutoShape 3"/>
            <p:cNvSpPr>
              <a:spLocks noChangeArrowheads="1"/>
            </p:cNvSpPr>
            <p:nvPr/>
          </p:nvSpPr>
          <p:spPr bwMode="auto">
            <a:xfrm>
              <a:off x="2046341" y="1101213"/>
              <a:ext cx="4721489" cy="576000"/>
            </a:xfrm>
            <a:prstGeom prst="roundRect">
              <a:avLst>
                <a:gd name="adj" fmla="val 16667"/>
              </a:avLst>
            </a:prstGeom>
            <a:grpFill/>
            <a:ln w="28575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marL="342900" marR="0" lvl="0" indent="-342900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altLang="zh-CN" sz="2400" b="1" dirty="0" smtClean="0">
                  <a:solidFill>
                    <a:schemeClr val="bg1"/>
                  </a:solidFill>
                  <a:ea typeface="+mj-ea"/>
                  <a:cs typeface="Microsoft YaHei"/>
                </a:rPr>
                <a:t>Glance</a:t>
              </a:r>
              <a:r>
                <a:rPr lang="zh-CN" altLang="en-US" sz="2400" b="1" dirty="0" smtClean="0">
                  <a:solidFill>
                    <a:schemeClr val="bg1"/>
                  </a:solidFill>
                  <a:ea typeface="+mj-ea"/>
                  <a:cs typeface="Microsoft YaHei"/>
                </a:rPr>
                <a:t>基本概念</a:t>
              </a:r>
              <a:endParaRPr lang="zh-CN" altLang="en-US" sz="2400" b="1" dirty="0" smtClean="0">
                <a:solidFill>
                  <a:schemeClr val="bg1"/>
                </a:solidFill>
                <a:ea typeface="+mj-ea"/>
                <a:cs typeface="Microsoft YaHei"/>
              </a:endParaRPr>
            </a:p>
          </p:txBody>
        </p:sp>
        <p:sp>
          <p:nvSpPr>
            <p:cNvPr id="17" name="Freeform 486"/>
            <p:cNvSpPr>
              <a:spLocks/>
            </p:cNvSpPr>
            <p:nvPr/>
          </p:nvSpPr>
          <p:spPr bwMode="gray">
            <a:xfrm>
              <a:off x="1525641" y="1108888"/>
              <a:ext cx="446676" cy="568325"/>
            </a:xfrm>
            <a:custGeom>
              <a:avLst/>
              <a:gdLst/>
              <a:ahLst/>
              <a:cxnLst>
                <a:cxn ang="0">
                  <a:pos x="372" y="1"/>
                </a:cxn>
                <a:cxn ang="0">
                  <a:pos x="372" y="358"/>
                </a:cxn>
                <a:cxn ang="0">
                  <a:pos x="165" y="357"/>
                </a:cxn>
                <a:cxn ang="0">
                  <a:pos x="0" y="181"/>
                </a:cxn>
                <a:cxn ang="0">
                  <a:pos x="164" y="1"/>
                </a:cxn>
                <a:cxn ang="0">
                  <a:pos x="372" y="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marL="342900" indent="-342900">
                <a:spcBef>
                  <a:spcPct val="0"/>
                </a:spcBef>
                <a:defRPr/>
              </a:pPr>
              <a:r>
                <a:rPr lang="en-US" altLang="zh-CN" sz="2400" b="1" dirty="0" smtClean="0">
                  <a:solidFill>
                    <a:schemeClr val="bg1"/>
                  </a:solidFill>
                  <a:ea typeface="+mj-ea"/>
                  <a:cs typeface="Microsoft YaHei"/>
                </a:rPr>
                <a:t>4</a:t>
              </a:r>
              <a:endParaRPr lang="zh-CN" altLang="en-US" sz="2400" b="1" dirty="0">
                <a:solidFill>
                  <a:schemeClr val="bg1"/>
                </a:solidFill>
                <a:ea typeface="+mj-ea"/>
                <a:cs typeface="Microsoft YaHe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/>
        </p:nvSpPr>
        <p:spPr bwMode="black">
          <a:xfrm>
            <a:off x="623778" y="3522134"/>
            <a:ext cx="7323599" cy="106894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3247" tIns="41622" rIns="83247" bIns="41622">
            <a:spAutoFit/>
          </a:bodyPr>
          <a:lstStyle/>
          <a:p>
            <a:r>
              <a:rPr lang="en-US" altLang="zh-CN" sz="1600" b="1" dirty="0" smtClean="0">
                <a:solidFill>
                  <a:srgbClr val="FF0000"/>
                </a:solidFill>
              </a:rPr>
              <a:t>OpenStack is a cloud operating system </a:t>
            </a:r>
            <a:r>
              <a:rPr lang="en-US" altLang="zh-CN" sz="1600" dirty="0" smtClean="0"/>
              <a:t>that controls large pools of compute, storage, and networking resources throughout a datacenter, all managed through a dashboard that gives administrators control while empowering their users to provision resources through a web interface. </a:t>
            </a:r>
            <a:endParaRPr lang="en-US" altLang="zh-CN" sz="1600" b="1" dirty="0"/>
          </a:p>
        </p:txBody>
      </p:sp>
      <p:sp>
        <p:nvSpPr>
          <p:cNvPr id="27" name="标题 5"/>
          <p:cNvSpPr txBox="1">
            <a:spLocks/>
          </p:cNvSpPr>
          <p:nvPr/>
        </p:nvSpPr>
        <p:spPr>
          <a:xfrm>
            <a:off x="525486" y="339724"/>
            <a:ext cx="8145032" cy="660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8FD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OpenStack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8FD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是什么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8FD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710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2851" y="948624"/>
            <a:ext cx="5990382" cy="2483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5"/>
          <p:cNvSpPr txBox="1">
            <a:spLocks/>
          </p:cNvSpPr>
          <p:nvPr/>
        </p:nvSpPr>
        <p:spPr>
          <a:xfrm>
            <a:off x="525486" y="339724"/>
            <a:ext cx="8145032" cy="660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8FD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Cinder</a:t>
            </a:r>
            <a:r>
              <a:rPr lang="zh-CN" altLang="en-US" sz="2800" dirty="0" smtClean="0">
                <a:solidFill>
                  <a:srgbClr val="008FD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服务架构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8FD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65422" y="857250"/>
            <a:ext cx="3578578" cy="3657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lnSpcReduction="10000"/>
          </a:bodyPr>
          <a:lstStyle/>
          <a:p>
            <a:pPr>
              <a:buFont typeface="Wingdings" pitchFamily="2" charset="2"/>
              <a:buChar char="l"/>
            </a:pPr>
            <a:r>
              <a:rPr lang="en-US" altLang="zh-CN" dirty="0" smtClean="0"/>
              <a:t>cinder-</a:t>
            </a:r>
            <a:r>
              <a:rPr lang="en-US" altLang="zh-CN" dirty="0" err="1" smtClean="0"/>
              <a:t>api</a:t>
            </a:r>
            <a:r>
              <a:rPr lang="en-US" altLang="zh-CN" dirty="0" smtClean="0"/>
              <a:t>:</a:t>
            </a:r>
            <a:r>
              <a:rPr lang="zh-CN" altLang="zh-CN" dirty="0" smtClean="0"/>
              <a:t>是</a:t>
            </a:r>
            <a:r>
              <a:rPr lang="en-US" altLang="zh-CN" dirty="0" smtClean="0"/>
              <a:t>cinder</a:t>
            </a:r>
            <a:r>
              <a:rPr lang="zh-CN" altLang="zh-CN" dirty="0" smtClean="0"/>
              <a:t>服务的</a:t>
            </a:r>
            <a:r>
              <a:rPr lang="en-US" altLang="zh-CN" dirty="0" smtClean="0"/>
              <a:t>endpoint</a:t>
            </a:r>
            <a:r>
              <a:rPr lang="zh-CN" altLang="zh-CN" dirty="0" smtClean="0"/>
              <a:t>，提供</a:t>
            </a:r>
            <a:r>
              <a:rPr lang="en-US" altLang="zh-CN" dirty="0" smtClean="0"/>
              <a:t>Restful</a:t>
            </a:r>
            <a:r>
              <a:rPr lang="zh-CN" altLang="zh-CN" dirty="0" smtClean="0"/>
              <a:t>接口，负责处理</a:t>
            </a:r>
            <a:r>
              <a:rPr lang="en-US" altLang="zh-CN" dirty="0" smtClean="0"/>
              <a:t>client</a:t>
            </a:r>
            <a:r>
              <a:rPr lang="zh-CN" altLang="zh-CN" dirty="0" smtClean="0"/>
              <a:t>请求，并将请求发送至对应的</a:t>
            </a:r>
            <a:r>
              <a:rPr lang="en-US" altLang="zh-CN" dirty="0" smtClean="0"/>
              <a:t>Message Queue</a:t>
            </a:r>
          </a:p>
          <a:p>
            <a:endParaRPr lang="en-US" altLang="zh-CN" dirty="0" smtClean="0"/>
          </a:p>
          <a:p>
            <a:pPr>
              <a:buFont typeface="Wingdings" pitchFamily="2" charset="2"/>
              <a:buChar char="l"/>
            </a:pPr>
            <a:r>
              <a:rPr lang="en-US" altLang="zh-CN" dirty="0" smtClean="0"/>
              <a:t>cinder-scheduler:</a:t>
            </a:r>
            <a:r>
              <a:rPr lang="zh-CN" altLang="zh-CN" dirty="0" smtClean="0"/>
              <a:t>处理任务队列的任务，并根据预定策略选择合适的</a:t>
            </a:r>
            <a:r>
              <a:rPr lang="en-US" altLang="zh-CN" dirty="0" smtClean="0"/>
              <a:t>Volume Service</a:t>
            </a:r>
            <a:r>
              <a:rPr lang="zh-CN" altLang="zh-CN" dirty="0" smtClean="0"/>
              <a:t>节点来执行任务</a:t>
            </a:r>
            <a:endParaRPr lang="en-US" altLang="zh-CN" dirty="0" smtClean="0"/>
          </a:p>
          <a:p>
            <a:pPr>
              <a:buFont typeface="Wingdings" pitchFamily="2" charset="2"/>
              <a:buChar char="l"/>
            </a:pPr>
            <a:endParaRPr lang="en-US" altLang="zh-CN" dirty="0" smtClean="0"/>
          </a:p>
          <a:p>
            <a:pPr>
              <a:buFont typeface="Wingdings" pitchFamily="2" charset="2"/>
              <a:buChar char="l"/>
            </a:pPr>
            <a:r>
              <a:rPr lang="en-US" altLang="zh-CN" dirty="0" smtClean="0"/>
              <a:t>cinder-volume:</a:t>
            </a:r>
            <a:r>
              <a:rPr lang="zh-CN" altLang="zh-CN" dirty="0" smtClean="0"/>
              <a:t>该服务运行在存储节点上，管理存储空间。每个存储节点都有一个</a:t>
            </a:r>
            <a:r>
              <a:rPr lang="en-US" altLang="zh-CN" dirty="0" smtClean="0"/>
              <a:t>Volume Service</a:t>
            </a:r>
            <a:r>
              <a:rPr lang="zh-CN" altLang="zh-CN" dirty="0" smtClean="0"/>
              <a:t>，若干个这样的存储节点联合起来可以构成一个存储资源池。</a:t>
            </a:r>
            <a:endParaRPr kumimoji="1" lang="zh-CN" altLang="en-US" dirty="0" smtClean="0"/>
          </a:p>
        </p:txBody>
      </p:sp>
      <p:pic>
        <p:nvPicPr>
          <p:cNvPr id="7" name="图片 6" descr="http://blog.chinaunix.net/attachment/201310/18/22400280_1382062291NRIz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4175" y="1019044"/>
            <a:ext cx="4854576" cy="3114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5"/>
          <p:cNvSpPr txBox="1">
            <a:spLocks/>
          </p:cNvSpPr>
          <p:nvPr/>
        </p:nvSpPr>
        <p:spPr>
          <a:xfrm>
            <a:off x="322284" y="260701"/>
            <a:ext cx="8145032" cy="660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8FD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Cinder</a:t>
            </a:r>
            <a:r>
              <a:rPr lang="zh-CN" altLang="en-US" sz="2800" dirty="0" smtClean="0">
                <a:solidFill>
                  <a:srgbClr val="008FD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的调度机制</a:t>
            </a:r>
            <a:endParaRPr lang="zh-CN" altLang="en-US" sz="2800" dirty="0">
              <a:solidFill>
                <a:srgbClr val="008FD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 descr="http://blog.chinaunix.net/attachment/201310/18/22400280_1382062305PHKM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1635" y="1162050"/>
            <a:ext cx="5440540" cy="2544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25486" y="347697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kumimoji="1" lang="zh-CN" alt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6485764" y="1123950"/>
            <a:ext cx="2478265" cy="306410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zh-CN" altLang="en-US" dirty="0" smtClean="0"/>
              <a:t>支持</a:t>
            </a:r>
            <a:r>
              <a:rPr lang="en-US" altLang="zh-CN" dirty="0" smtClean="0"/>
              <a:t>filters:</a:t>
            </a:r>
          </a:p>
          <a:p>
            <a:pPr>
              <a:buFont typeface="Wingdings" pitchFamily="2" charset="2"/>
              <a:buChar char="Ø"/>
            </a:pPr>
            <a:r>
              <a:rPr lang="en-US" altLang="zh-CN" dirty="0" err="1" smtClean="0">
                <a:solidFill>
                  <a:srgbClr val="0000FF"/>
                </a:solidFill>
              </a:rPr>
              <a:t>CapabilitiesFilter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altLang="zh-CN" dirty="0" err="1" smtClean="0">
                <a:solidFill>
                  <a:srgbClr val="0000FF"/>
                </a:solidFill>
              </a:rPr>
              <a:t>CapacityFilter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altLang="zh-CN" dirty="0" err="1" smtClean="0">
                <a:solidFill>
                  <a:srgbClr val="0000FF"/>
                </a:solidFill>
              </a:rPr>
              <a:t>AvailabilityZoneFilter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altLang="zh-CN" dirty="0" err="1" smtClean="0"/>
              <a:t>JsonFilter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 err="1" smtClean="0"/>
              <a:t>DifferentBackendFilter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 err="1" smtClean="0"/>
              <a:t>SameBackendFilter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 err="1" smtClean="0"/>
              <a:t>RetryFilter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kumimoji="1"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5"/>
          <p:cNvSpPr txBox="1">
            <a:spLocks/>
          </p:cNvSpPr>
          <p:nvPr/>
        </p:nvSpPr>
        <p:spPr>
          <a:xfrm>
            <a:off x="333573" y="260701"/>
            <a:ext cx="8145032" cy="660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8FD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Cinder</a:t>
            </a:r>
            <a:r>
              <a:rPr lang="zh-CN" altLang="en-US" sz="2800" dirty="0" smtClean="0">
                <a:solidFill>
                  <a:srgbClr val="008FD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的调度机制</a:t>
            </a:r>
            <a:endParaRPr lang="zh-CN" altLang="en-US" sz="2800" dirty="0">
              <a:solidFill>
                <a:srgbClr val="008FD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486" y="347697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kumimoji="1" lang="zh-CN" alt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686425" y="1016119"/>
            <a:ext cx="3194757" cy="306410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zh-CN" altLang="en-US" dirty="0" smtClean="0"/>
              <a:t>支持</a:t>
            </a:r>
            <a:r>
              <a:rPr lang="en-US" altLang="zh-CN" dirty="0" smtClean="0"/>
              <a:t>weighing :</a:t>
            </a:r>
          </a:p>
          <a:p>
            <a:pPr>
              <a:buFont typeface="Wingdings" pitchFamily="2" charset="2"/>
              <a:buChar char="Ø"/>
            </a:pPr>
            <a:r>
              <a:rPr lang="en-US" altLang="zh-CN" dirty="0" err="1" smtClean="0">
                <a:solidFill>
                  <a:srgbClr val="0000FF"/>
                </a:solidFill>
              </a:rPr>
              <a:t>CapacityWeigher</a:t>
            </a:r>
            <a:r>
              <a:rPr lang="en-US" altLang="zh-CN" dirty="0" smtClean="0">
                <a:solidFill>
                  <a:srgbClr val="0000FF"/>
                </a:solidFill>
              </a:rPr>
              <a:t>:</a:t>
            </a:r>
            <a:r>
              <a:rPr lang="zh-CN" altLang="en-US" dirty="0" smtClean="0">
                <a:solidFill>
                  <a:srgbClr val="0000FF"/>
                </a:solidFill>
              </a:rPr>
              <a:t>有最大可使用空间的</a:t>
            </a:r>
            <a:r>
              <a:rPr lang="en-US" altLang="zh-CN" dirty="0" smtClean="0">
                <a:solidFill>
                  <a:srgbClr val="0000FF"/>
                </a:solidFill>
              </a:rPr>
              <a:t>host</a:t>
            </a:r>
            <a:r>
              <a:rPr lang="zh-CN" altLang="en-US" dirty="0" smtClean="0">
                <a:solidFill>
                  <a:srgbClr val="0000FF"/>
                </a:solidFill>
              </a:rPr>
              <a:t>胜出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altLang="zh-CN" dirty="0" err="1" smtClean="0"/>
              <a:t>AllocatedCapacityWeigher</a:t>
            </a:r>
            <a:r>
              <a:rPr lang="en-US" altLang="zh-CN" dirty="0" smtClean="0"/>
              <a:t>:</a:t>
            </a:r>
            <a:r>
              <a:rPr lang="zh-CN" altLang="zh-CN" dirty="0" smtClean="0"/>
              <a:t>有最小已使用空间的</a:t>
            </a:r>
            <a:r>
              <a:rPr lang="en-US" altLang="zh-CN" dirty="0" smtClean="0"/>
              <a:t>host</a:t>
            </a:r>
            <a:r>
              <a:rPr lang="zh-CN" altLang="zh-CN" dirty="0" smtClean="0"/>
              <a:t>胜出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altLang="zh-CN" dirty="0" err="1" smtClean="0"/>
              <a:t>ChanceWeigher</a:t>
            </a:r>
            <a:r>
              <a:rPr lang="en-US" altLang="zh-CN" dirty="0" smtClean="0"/>
              <a:t>:</a:t>
            </a:r>
            <a:r>
              <a:rPr lang="zh-CN" altLang="zh-CN" dirty="0" smtClean="0"/>
              <a:t>随机从过滤出的</a:t>
            </a:r>
            <a:r>
              <a:rPr lang="en-US" altLang="zh-CN" dirty="0" smtClean="0"/>
              <a:t>host</a:t>
            </a:r>
            <a:r>
              <a:rPr lang="zh-CN" altLang="zh-CN" dirty="0" smtClean="0"/>
              <a:t>中选择一个</a:t>
            </a:r>
            <a:r>
              <a:rPr lang="en-US" altLang="zh-CN" dirty="0" smtClean="0"/>
              <a:t>host</a:t>
            </a:r>
          </a:p>
          <a:p>
            <a:pPr>
              <a:buFont typeface="Wingdings" pitchFamily="2" charset="2"/>
              <a:buChar char="Ø"/>
            </a:pPr>
            <a:r>
              <a:rPr lang="en-US" altLang="zh-CN" dirty="0" err="1" smtClean="0"/>
              <a:t>VolumeNumberWeighter</a:t>
            </a:r>
            <a:r>
              <a:rPr lang="en-US" altLang="zh-CN" dirty="0" smtClean="0"/>
              <a:t>:</a:t>
            </a:r>
            <a:r>
              <a:rPr lang="zh-CN" altLang="en-US" dirty="0" smtClean="0"/>
              <a:t>按卷数量调度到不同后端，从而平衡</a:t>
            </a:r>
            <a:r>
              <a:rPr lang="en-US" altLang="zh-CN" dirty="0" smtClean="0"/>
              <a:t>I/O</a:t>
            </a:r>
            <a:r>
              <a:rPr lang="zh-CN" altLang="en-US" dirty="0" smtClean="0"/>
              <a:t>流量</a:t>
            </a:r>
            <a:endParaRPr lang="en-US" altLang="zh-CN" dirty="0" smtClean="0"/>
          </a:p>
          <a:p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kumimoji="1" lang="zh-CN" altLang="en-US" dirty="0" smtClean="0"/>
          </a:p>
        </p:txBody>
      </p:sp>
      <p:pic>
        <p:nvPicPr>
          <p:cNvPr id="7" name="图片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486" y="964177"/>
            <a:ext cx="4826353" cy="30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5"/>
          <p:cNvSpPr txBox="1">
            <a:spLocks/>
          </p:cNvSpPr>
          <p:nvPr/>
        </p:nvSpPr>
        <p:spPr>
          <a:xfrm>
            <a:off x="525486" y="339724"/>
            <a:ext cx="8145032" cy="660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8FD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Cinder volume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8FD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支持后端类型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8FD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3999" y="954736"/>
            <a:ext cx="6208889" cy="2431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1599" y="3567288"/>
            <a:ext cx="8489543" cy="672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282576" y="4228165"/>
            <a:ext cx="594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u="sng" dirty="0" smtClean="0">
                <a:hlinkClick r:id="rId5"/>
              </a:rPr>
              <a:t>https://wiki.openstack.org/wiki/CinderSupportMatrix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5"/>
          <p:cNvSpPr txBox="1">
            <a:spLocks/>
          </p:cNvSpPr>
          <p:nvPr/>
        </p:nvSpPr>
        <p:spPr>
          <a:xfrm>
            <a:off x="525486" y="339724"/>
            <a:ext cx="8145032" cy="660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noProof="0" dirty="0" smtClean="0">
                <a:solidFill>
                  <a:srgbClr val="008FD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8FD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inder</a:t>
            </a:r>
            <a:r>
              <a:rPr lang="zh-CN" altLang="en-US" sz="2800" dirty="0" smtClean="0">
                <a:solidFill>
                  <a:srgbClr val="008FD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可同时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8FD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支持</a:t>
            </a:r>
            <a:r>
              <a:rPr lang="zh-CN" altLang="en-US" sz="2800" dirty="0" smtClean="0">
                <a:solidFill>
                  <a:srgbClr val="008FD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多个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8FD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后端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8FD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2" name="组合 7"/>
          <p:cNvGrpSpPr/>
          <p:nvPr/>
        </p:nvGrpSpPr>
        <p:grpSpPr>
          <a:xfrm>
            <a:off x="630223" y="1148611"/>
            <a:ext cx="3943571" cy="3022464"/>
            <a:chOff x="592123" y="1063624"/>
            <a:chExt cx="3943571" cy="3022464"/>
          </a:xfrm>
        </p:grpSpPr>
        <p:sp>
          <p:nvSpPr>
            <p:cNvPr id="9" name="圆角矩形 8"/>
            <p:cNvSpPr/>
            <p:nvPr/>
          </p:nvSpPr>
          <p:spPr bwMode="auto">
            <a:xfrm>
              <a:off x="592123" y="3071282"/>
              <a:ext cx="987190" cy="1014806"/>
            </a:xfrm>
            <a:prstGeom prst="roundRect">
              <a:avLst>
                <a:gd name="adj" fmla="val 12963"/>
              </a:avLst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9525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lIns="91275" tIns="45640" rIns="91275" bIns="45640" anchor="ctr"/>
            <a:lstStyle/>
            <a:p>
              <a:pPr algn="ctr">
                <a:defRPr/>
              </a:pPr>
              <a:endParaRPr lang="zh-CN" altLang="en-US" sz="1600" dirty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0" name="圆柱形 9"/>
            <p:cNvSpPr/>
            <p:nvPr/>
          </p:nvSpPr>
          <p:spPr bwMode="auto">
            <a:xfrm>
              <a:off x="750235" y="3662515"/>
              <a:ext cx="267511" cy="227170"/>
            </a:xfrm>
            <a:prstGeom prst="can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 w="317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scene3d>
              <a:camera prst="orthographicFront">
                <a:rot lat="300000" lon="0" rev="0"/>
              </a:camera>
              <a:lightRig rig="threePt" dir="t"/>
            </a:scene3d>
            <a:extLst/>
          </p:spPr>
          <p:txBody>
            <a:bodyPr/>
            <a:lstStyle/>
            <a:p>
              <a:pPr>
                <a:defRPr/>
              </a:pPr>
              <a:endParaRPr lang="zh-CN" altLang="en-US" sz="1800" dirty="0">
                <a:latin typeface="Arial" charset="0"/>
              </a:endParaRPr>
            </a:p>
          </p:txBody>
        </p:sp>
        <p:sp>
          <p:nvSpPr>
            <p:cNvPr id="11" name="TextBox 76"/>
            <p:cNvSpPr txBox="1">
              <a:spLocks noChangeArrowheads="1"/>
            </p:cNvSpPr>
            <p:nvPr/>
          </p:nvSpPr>
          <p:spPr bwMode="auto">
            <a:xfrm>
              <a:off x="3214319" y="2999836"/>
              <a:ext cx="1191709" cy="923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altLang="zh-CN" sz="6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40GB</a:t>
              </a:r>
              <a:endParaRPr lang="zh-CN" altLang="en-US" sz="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圆角矩形 11"/>
            <p:cNvSpPr/>
            <p:nvPr/>
          </p:nvSpPr>
          <p:spPr bwMode="auto">
            <a:xfrm>
              <a:off x="773268" y="1063624"/>
              <a:ext cx="645745" cy="88662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Arial" pitchFamily="34" charset="0"/>
              </a:endParaRPr>
            </a:p>
          </p:txBody>
        </p:sp>
        <p:pic>
          <p:nvPicPr>
            <p:cNvPr id="13" name="图片 80" descr="22222.jpg"/>
            <p:cNvPicPr>
              <a:picLocks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28630" y="1477384"/>
              <a:ext cx="542299" cy="3594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圆角矩形 13"/>
            <p:cNvSpPr/>
            <p:nvPr/>
          </p:nvSpPr>
          <p:spPr bwMode="auto">
            <a:xfrm>
              <a:off x="1790591" y="1063624"/>
              <a:ext cx="645745" cy="88662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Arial" pitchFamily="34" charset="0"/>
              </a:endParaRPr>
            </a:p>
          </p:txBody>
        </p:sp>
        <p:pic>
          <p:nvPicPr>
            <p:cNvPr id="15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830606" y="1482435"/>
              <a:ext cx="557648" cy="354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圆角矩形 15"/>
            <p:cNvSpPr/>
            <p:nvPr/>
          </p:nvSpPr>
          <p:spPr bwMode="auto">
            <a:xfrm>
              <a:off x="2821985" y="1063624"/>
              <a:ext cx="645745" cy="88662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Arial" pitchFamily="34" charset="0"/>
              </a:endParaRPr>
            </a:p>
          </p:txBody>
        </p:sp>
        <p:pic>
          <p:nvPicPr>
            <p:cNvPr id="17" name="图片 80" descr="22222.jpg"/>
            <p:cNvPicPr>
              <a:picLocks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77347" y="1477384"/>
              <a:ext cx="542299" cy="3594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TextBox 17"/>
            <p:cNvSpPr txBox="1"/>
            <p:nvPr/>
          </p:nvSpPr>
          <p:spPr>
            <a:xfrm>
              <a:off x="617525" y="3138057"/>
              <a:ext cx="9871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/>
                <a:t>ZTE</a:t>
              </a:r>
              <a:r>
                <a:rPr lang="zh-CN" altLang="en-US" sz="1200" dirty="0" smtClean="0"/>
                <a:t> </a:t>
              </a:r>
              <a:r>
                <a:rPr lang="en-US" altLang="zh-CN" sz="1200" dirty="0" smtClean="0"/>
                <a:t>KS3200</a:t>
              </a:r>
              <a:endParaRPr lang="zh-CN" altLang="en-US" sz="1200" dirty="0"/>
            </a:p>
          </p:txBody>
        </p:sp>
        <p:sp>
          <p:nvSpPr>
            <p:cNvPr id="19" name="圆柱形 18"/>
            <p:cNvSpPr/>
            <p:nvPr/>
          </p:nvSpPr>
          <p:spPr bwMode="auto">
            <a:xfrm>
              <a:off x="1151502" y="3662515"/>
              <a:ext cx="267511" cy="227170"/>
            </a:xfrm>
            <a:prstGeom prst="can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 w="317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scene3d>
              <a:camera prst="orthographicFront">
                <a:rot lat="300000" lon="0" rev="0"/>
              </a:camera>
              <a:lightRig rig="threePt" dir="t"/>
            </a:scene3d>
            <a:extLst/>
          </p:spPr>
          <p:txBody>
            <a:bodyPr/>
            <a:lstStyle/>
            <a:p>
              <a:pPr>
                <a:defRPr/>
              </a:pPr>
              <a:endParaRPr lang="zh-CN" altLang="en-US" sz="1800" dirty="0">
                <a:latin typeface="Arial" charset="0"/>
              </a:endParaRPr>
            </a:p>
          </p:txBody>
        </p:sp>
        <p:sp>
          <p:nvSpPr>
            <p:cNvPr id="20" name="圆角矩形 19"/>
            <p:cNvSpPr/>
            <p:nvPr/>
          </p:nvSpPr>
          <p:spPr bwMode="auto">
            <a:xfrm>
              <a:off x="2083822" y="3071282"/>
              <a:ext cx="987190" cy="1014806"/>
            </a:xfrm>
            <a:prstGeom prst="roundRect">
              <a:avLst>
                <a:gd name="adj" fmla="val 12963"/>
              </a:avLst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9525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lIns="91275" tIns="45640" rIns="91275" bIns="45640" anchor="ctr"/>
            <a:lstStyle/>
            <a:p>
              <a:pPr algn="ctr">
                <a:defRPr/>
              </a:pPr>
              <a:endParaRPr lang="zh-CN" altLang="en-US" sz="1600" dirty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21" name="圆柱形 20"/>
            <p:cNvSpPr/>
            <p:nvPr/>
          </p:nvSpPr>
          <p:spPr bwMode="auto">
            <a:xfrm>
              <a:off x="2234466" y="3662515"/>
              <a:ext cx="267511" cy="227170"/>
            </a:xfrm>
            <a:prstGeom prst="can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 w="317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scene3d>
              <a:camera prst="orthographicFront">
                <a:rot lat="300000" lon="0" rev="0"/>
              </a:camera>
              <a:lightRig rig="threePt" dir="t"/>
            </a:scene3d>
            <a:extLst/>
          </p:spPr>
          <p:txBody>
            <a:bodyPr/>
            <a:lstStyle/>
            <a:p>
              <a:pPr>
                <a:defRPr/>
              </a:pPr>
              <a:endParaRPr lang="zh-CN" altLang="en-US" sz="1800" dirty="0">
                <a:latin typeface="Arial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12861" y="3138057"/>
              <a:ext cx="5424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/>
                <a:t>CEPH</a:t>
              </a:r>
              <a:endParaRPr lang="zh-CN" altLang="en-US" sz="1200" dirty="0"/>
            </a:p>
          </p:txBody>
        </p:sp>
        <p:sp>
          <p:nvSpPr>
            <p:cNvPr id="23" name="圆柱形 22"/>
            <p:cNvSpPr/>
            <p:nvPr/>
          </p:nvSpPr>
          <p:spPr bwMode="auto">
            <a:xfrm>
              <a:off x="2635733" y="3662515"/>
              <a:ext cx="267511" cy="227170"/>
            </a:xfrm>
            <a:prstGeom prst="can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 w="317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scene3d>
              <a:camera prst="orthographicFront">
                <a:rot lat="300000" lon="0" rev="0"/>
              </a:camera>
              <a:lightRig rig="threePt" dir="t"/>
            </a:scene3d>
            <a:extLst/>
          </p:spPr>
          <p:txBody>
            <a:bodyPr/>
            <a:lstStyle/>
            <a:p>
              <a:pPr>
                <a:defRPr/>
              </a:pPr>
              <a:endParaRPr lang="zh-CN" altLang="en-US" sz="1800" dirty="0">
                <a:latin typeface="Arial" charset="0"/>
              </a:endParaRPr>
            </a:p>
          </p:txBody>
        </p:sp>
        <p:sp>
          <p:nvSpPr>
            <p:cNvPr id="24" name="圆角矩形 23"/>
            <p:cNvSpPr/>
            <p:nvPr/>
          </p:nvSpPr>
          <p:spPr bwMode="auto">
            <a:xfrm>
              <a:off x="3501325" y="3071282"/>
              <a:ext cx="987190" cy="1014806"/>
            </a:xfrm>
            <a:prstGeom prst="roundRect">
              <a:avLst>
                <a:gd name="adj" fmla="val 12963"/>
              </a:avLst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9525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lIns="91275" tIns="45640" rIns="91275" bIns="45640" anchor="ctr"/>
            <a:lstStyle/>
            <a:p>
              <a:pPr algn="ctr">
                <a:defRPr/>
              </a:pPr>
              <a:endParaRPr lang="zh-CN" altLang="en-US" sz="1600" dirty="0">
                <a:solidFill>
                  <a:srgbClr val="0070C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25" name="圆柱形 24"/>
            <p:cNvSpPr/>
            <p:nvPr/>
          </p:nvSpPr>
          <p:spPr bwMode="auto">
            <a:xfrm>
              <a:off x="3659437" y="3662515"/>
              <a:ext cx="267511" cy="227170"/>
            </a:xfrm>
            <a:prstGeom prst="can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 w="317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scene3d>
              <a:camera prst="orthographicFront">
                <a:rot lat="300000" lon="0" rev="0"/>
              </a:camera>
              <a:lightRig rig="threePt" dir="t"/>
            </a:scene3d>
            <a:extLst/>
          </p:spPr>
          <p:txBody>
            <a:bodyPr/>
            <a:lstStyle/>
            <a:p>
              <a:pPr>
                <a:defRPr/>
              </a:pPr>
              <a:endParaRPr lang="zh-CN" altLang="en-US" sz="1800" dirty="0">
                <a:latin typeface="Arial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501325" y="3138057"/>
              <a:ext cx="10343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cs typeface="Times New Roman" pitchFamily="18" charset="0"/>
                </a:rPr>
                <a:t>Fujitsu DX100</a:t>
              </a:r>
              <a:endParaRPr lang="zh-CN" altLang="en-US" sz="1200" dirty="0">
                <a:latin typeface="+mj-lt"/>
              </a:endParaRPr>
            </a:p>
          </p:txBody>
        </p:sp>
        <p:sp>
          <p:nvSpPr>
            <p:cNvPr id="28" name="圆柱形 27"/>
            <p:cNvSpPr/>
            <p:nvPr/>
          </p:nvSpPr>
          <p:spPr bwMode="auto">
            <a:xfrm>
              <a:off x="4060704" y="3662515"/>
              <a:ext cx="267511" cy="227170"/>
            </a:xfrm>
            <a:prstGeom prst="can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 w="317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scene3d>
              <a:camera prst="orthographicFront">
                <a:rot lat="300000" lon="0" rev="0"/>
              </a:camera>
              <a:lightRig rig="threePt" dir="t"/>
            </a:scene3d>
            <a:extLst/>
          </p:spPr>
          <p:txBody>
            <a:bodyPr/>
            <a:lstStyle/>
            <a:p>
              <a:pPr>
                <a:defRPr/>
              </a:pPr>
              <a:endParaRPr lang="zh-CN" altLang="en-US" sz="1800" dirty="0">
                <a:latin typeface="Arial" charset="0"/>
              </a:endParaRPr>
            </a:p>
          </p:txBody>
        </p:sp>
        <p:sp>
          <p:nvSpPr>
            <p:cNvPr id="29" name="圆角矩形 28"/>
            <p:cNvSpPr/>
            <p:nvPr/>
          </p:nvSpPr>
          <p:spPr bwMode="auto">
            <a:xfrm>
              <a:off x="3760283" y="1063624"/>
              <a:ext cx="645745" cy="88662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Arial" pitchFamily="34" charset="0"/>
              </a:endParaRPr>
            </a:p>
          </p:txBody>
        </p:sp>
        <p:pic>
          <p:nvPicPr>
            <p:cNvPr id="30" name="图片 40" descr="1008490.jpg"/>
            <p:cNvPicPr>
              <a:picLocks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808079" y="1477381"/>
              <a:ext cx="559853" cy="359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TextBox 170"/>
            <p:cNvSpPr txBox="1">
              <a:spLocks noChangeArrowheads="1"/>
            </p:cNvSpPr>
            <p:nvPr/>
          </p:nvSpPr>
          <p:spPr bwMode="auto">
            <a:xfrm>
              <a:off x="773269" y="1158136"/>
              <a:ext cx="645744" cy="252000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36000" tIns="45717" rIns="36000" bIns="45717">
              <a:spAutoFit/>
            </a:bodyPr>
            <a:lstStyle/>
            <a:p>
              <a:pPr algn="ctr"/>
              <a:r>
                <a:rPr lang="en-US" altLang="zh-CN" sz="1000" dirty="0" smtClean="0">
                  <a:solidFill>
                    <a:schemeClr val="bg1"/>
                  </a:solidFill>
                  <a:cs typeface="Arial" pitchFamily="34" charset="0"/>
                </a:rPr>
                <a:t>Guest OS </a:t>
              </a:r>
              <a:endParaRPr lang="zh-CN" altLang="en-US" sz="1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TextBox 170"/>
            <p:cNvSpPr txBox="1">
              <a:spLocks noChangeArrowheads="1"/>
            </p:cNvSpPr>
            <p:nvPr/>
          </p:nvSpPr>
          <p:spPr bwMode="auto">
            <a:xfrm>
              <a:off x="1792921" y="1158136"/>
              <a:ext cx="645744" cy="252000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36000" tIns="45717" rIns="36000" bIns="45717">
              <a:spAutoFit/>
            </a:bodyPr>
            <a:lstStyle/>
            <a:p>
              <a:pPr algn="ctr"/>
              <a:r>
                <a:rPr lang="en-US" altLang="zh-CN" sz="1000" dirty="0" smtClean="0">
                  <a:solidFill>
                    <a:schemeClr val="bg1"/>
                  </a:solidFill>
                  <a:cs typeface="Arial" pitchFamily="34" charset="0"/>
                </a:rPr>
                <a:t>Guest OS </a:t>
              </a:r>
              <a:endParaRPr lang="zh-CN" altLang="en-US" sz="1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TextBox 170"/>
            <p:cNvSpPr txBox="1">
              <a:spLocks noChangeArrowheads="1"/>
            </p:cNvSpPr>
            <p:nvPr/>
          </p:nvSpPr>
          <p:spPr bwMode="auto">
            <a:xfrm>
              <a:off x="2821986" y="1158136"/>
              <a:ext cx="645744" cy="252000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36000" tIns="45717" rIns="36000" bIns="45717">
              <a:spAutoFit/>
            </a:bodyPr>
            <a:lstStyle/>
            <a:p>
              <a:pPr algn="ctr"/>
              <a:r>
                <a:rPr lang="en-US" altLang="zh-CN" sz="1000" dirty="0" smtClean="0">
                  <a:solidFill>
                    <a:schemeClr val="bg1"/>
                  </a:solidFill>
                  <a:cs typeface="Arial" pitchFamily="34" charset="0"/>
                </a:rPr>
                <a:t>Guest OS </a:t>
              </a:r>
              <a:endParaRPr lang="zh-CN" altLang="en-US" sz="1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TextBox 170"/>
            <p:cNvSpPr txBox="1">
              <a:spLocks noChangeArrowheads="1"/>
            </p:cNvSpPr>
            <p:nvPr/>
          </p:nvSpPr>
          <p:spPr bwMode="auto">
            <a:xfrm>
              <a:off x="3760284" y="1158136"/>
              <a:ext cx="645744" cy="252000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36000" tIns="45717" rIns="36000" bIns="45717">
              <a:spAutoFit/>
            </a:bodyPr>
            <a:lstStyle/>
            <a:p>
              <a:pPr algn="ctr"/>
              <a:r>
                <a:rPr lang="en-US" altLang="zh-CN" sz="1000" dirty="0" smtClean="0">
                  <a:solidFill>
                    <a:schemeClr val="bg1"/>
                  </a:solidFill>
                  <a:cs typeface="Arial" pitchFamily="34" charset="0"/>
                </a:rPr>
                <a:t>Guest OS </a:t>
              </a:r>
              <a:endParaRPr lang="zh-CN" altLang="en-US" sz="1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pic>
          <p:nvPicPr>
            <p:cNvPr id="35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34351" y="2477498"/>
              <a:ext cx="1851819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626329" y="2477498"/>
              <a:ext cx="1851819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矩形 36"/>
            <p:cNvSpPr/>
            <p:nvPr/>
          </p:nvSpPr>
          <p:spPr bwMode="auto">
            <a:xfrm>
              <a:off x="633364" y="1984072"/>
              <a:ext cx="1843136" cy="457553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shade val="30000"/>
                    <a:satMod val="115000"/>
                  </a:schemeClr>
                </a:gs>
                <a:gs pos="50000">
                  <a:schemeClr val="tx1">
                    <a:shade val="67500"/>
                    <a:satMod val="115000"/>
                  </a:schemeClr>
                </a:gs>
                <a:gs pos="100000">
                  <a:schemeClr val="tx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lIns="91275" tIns="45640" rIns="91275" bIns="45640"/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zh-CN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Compute Node1</a:t>
              </a:r>
              <a:endPara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 bwMode="auto">
            <a:xfrm>
              <a:off x="2645379" y="1984072"/>
              <a:ext cx="1843136" cy="457553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shade val="30000"/>
                    <a:satMod val="115000"/>
                  </a:schemeClr>
                </a:gs>
                <a:gs pos="50000">
                  <a:schemeClr val="tx1">
                    <a:shade val="67500"/>
                    <a:satMod val="115000"/>
                  </a:schemeClr>
                </a:gs>
                <a:gs pos="100000">
                  <a:schemeClr val="tx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lIns="91275" tIns="45640" rIns="91275" bIns="45640"/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zh-CN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Compute Node2</a:t>
              </a:r>
              <a:endPara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39" name="图片 68" descr="22222.jpg"/>
            <p:cNvPicPr>
              <a:picLocks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675996" y="2280899"/>
              <a:ext cx="219552" cy="1607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" name="Picture 15" descr="C:\Users\w00120873\Pictures\CentOS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010025" y="2280899"/>
              <a:ext cx="414522" cy="171867"/>
            </a:xfrm>
            <a:prstGeom prst="rect">
              <a:avLst/>
            </a:prstGeom>
            <a:noFill/>
          </p:spPr>
        </p:pic>
        <p:pic>
          <p:nvPicPr>
            <p:cNvPr id="41" name="图片 68" descr="22222.jpg"/>
            <p:cNvPicPr>
              <a:picLocks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20830" y="2280899"/>
              <a:ext cx="219552" cy="1607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" name="Picture 15" descr="C:\Users\w00120873\Pictures\CentOS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054859" y="2280899"/>
              <a:ext cx="414522" cy="171867"/>
            </a:xfrm>
            <a:prstGeom prst="rect">
              <a:avLst/>
            </a:prstGeom>
            <a:noFill/>
          </p:spPr>
        </p:pic>
        <p:cxnSp>
          <p:nvCxnSpPr>
            <p:cNvPr id="43" name="直接箭头连接符 42"/>
            <p:cNvCxnSpPr/>
            <p:nvPr/>
          </p:nvCxnSpPr>
          <p:spPr bwMode="auto">
            <a:xfrm>
              <a:off x="2134843" y="1950245"/>
              <a:ext cx="178018" cy="171227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4" name="直接箭头连接符 43"/>
            <p:cNvCxnSpPr>
              <a:stCxn id="12" idx="2"/>
              <a:endCxn id="10" idx="1"/>
            </p:cNvCxnSpPr>
            <p:nvPr/>
          </p:nvCxnSpPr>
          <p:spPr bwMode="auto">
            <a:xfrm flipH="1">
              <a:off x="883991" y="1950245"/>
              <a:ext cx="212150" cy="171227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5" name="直接箭头连接符 44"/>
            <p:cNvCxnSpPr>
              <a:stCxn id="29" idx="2"/>
            </p:cNvCxnSpPr>
            <p:nvPr/>
          </p:nvCxnSpPr>
          <p:spPr bwMode="auto">
            <a:xfrm flipH="1">
              <a:off x="3808079" y="1950245"/>
              <a:ext cx="275077" cy="171227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6" name="直接箭头连接符 45"/>
            <p:cNvCxnSpPr>
              <a:endCxn id="23" idx="1"/>
            </p:cNvCxnSpPr>
            <p:nvPr/>
          </p:nvCxnSpPr>
          <p:spPr bwMode="auto">
            <a:xfrm flipH="1">
              <a:off x="2769489" y="1950245"/>
              <a:ext cx="467935" cy="171227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47" name="矩形 46"/>
          <p:cNvSpPr/>
          <p:nvPr/>
        </p:nvSpPr>
        <p:spPr>
          <a:xfrm>
            <a:off x="5228436" y="1279348"/>
            <a:ext cx="356436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支持同时使用不同厂商、不同型号、等级的存储设备，以满足不同的性能等需求</a:t>
            </a:r>
            <a:endParaRPr lang="en-US" altLang="zh-CN" dirty="0" smtClean="0"/>
          </a:p>
          <a:p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用户可以根据需要为虚拟机选择不同的存储设备上虚拟磁盘</a:t>
            </a:r>
            <a:endParaRPr lang="en-US" altLang="zh-CN" dirty="0" smtClean="0"/>
          </a:p>
          <a:p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如果不指定存储后端，则按预设的调度策略选择其中一个存储设备（后端）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3"/>
          <p:cNvGrpSpPr/>
          <p:nvPr/>
        </p:nvGrpSpPr>
        <p:grpSpPr>
          <a:xfrm>
            <a:off x="1821975" y="1101213"/>
            <a:ext cx="5418141" cy="540000"/>
            <a:chOff x="1525641" y="1101213"/>
            <a:chExt cx="5242189" cy="576000"/>
          </a:xfrm>
          <a:solidFill>
            <a:schemeClr val="bg1">
              <a:lumMod val="65000"/>
            </a:schemeClr>
          </a:solidFill>
        </p:grpSpPr>
        <p:sp>
          <p:nvSpPr>
            <p:cNvPr id="5" name="AutoShape 3"/>
            <p:cNvSpPr>
              <a:spLocks noChangeArrowheads="1"/>
            </p:cNvSpPr>
            <p:nvPr/>
          </p:nvSpPr>
          <p:spPr bwMode="auto">
            <a:xfrm>
              <a:off x="2046341" y="1101213"/>
              <a:ext cx="4721489" cy="576000"/>
            </a:xfrm>
            <a:prstGeom prst="roundRect">
              <a:avLst>
                <a:gd name="adj" fmla="val 16667"/>
              </a:avLst>
            </a:prstGeom>
            <a:grpFill/>
            <a:ln w="28575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marL="342900" indent="-342900" fontAlgn="auto">
                <a:spcAft>
                  <a:spcPts val="0"/>
                </a:spcAft>
                <a:defRPr/>
              </a:pPr>
              <a:r>
                <a:rPr lang="en-US" altLang="zh-CN" sz="2400" b="1" dirty="0" smtClean="0">
                  <a:solidFill>
                    <a:schemeClr val="bg1"/>
                  </a:solidFill>
                  <a:latin typeface="+mn-lt"/>
                  <a:ea typeface="+mj-ea"/>
                  <a:cs typeface="Microsoft YaHei"/>
                </a:rPr>
                <a:t>Cinder</a:t>
              </a:r>
              <a:r>
                <a:rPr lang="zh-CN" altLang="en-US" sz="2400" b="1" dirty="0" smtClean="0">
                  <a:solidFill>
                    <a:schemeClr val="bg1"/>
                  </a:solidFill>
                  <a:latin typeface="+mn-lt"/>
                  <a:ea typeface="+mj-ea"/>
                  <a:cs typeface="Microsoft YaHei"/>
                </a:rPr>
                <a:t>的基本概念</a:t>
              </a:r>
              <a:endParaRPr lang="en-US" altLang="zh-CN" sz="2400" b="1" dirty="0" smtClean="0">
                <a:solidFill>
                  <a:schemeClr val="bg1"/>
                </a:solidFill>
                <a:latin typeface="+mn-lt"/>
                <a:ea typeface="+mj-ea"/>
                <a:cs typeface="Microsoft YaHei"/>
              </a:endParaRPr>
            </a:p>
          </p:txBody>
        </p:sp>
        <p:sp>
          <p:nvSpPr>
            <p:cNvPr id="6" name="Freeform 486"/>
            <p:cNvSpPr>
              <a:spLocks/>
            </p:cNvSpPr>
            <p:nvPr/>
          </p:nvSpPr>
          <p:spPr bwMode="gray">
            <a:xfrm>
              <a:off x="1525641" y="1108888"/>
              <a:ext cx="446676" cy="568325"/>
            </a:xfrm>
            <a:custGeom>
              <a:avLst/>
              <a:gdLst/>
              <a:ahLst/>
              <a:cxnLst>
                <a:cxn ang="0">
                  <a:pos x="372" y="1"/>
                </a:cxn>
                <a:cxn ang="0">
                  <a:pos x="372" y="358"/>
                </a:cxn>
                <a:cxn ang="0">
                  <a:pos x="165" y="357"/>
                </a:cxn>
                <a:cxn ang="0">
                  <a:pos x="0" y="181"/>
                </a:cxn>
                <a:cxn ang="0">
                  <a:pos x="164" y="1"/>
                </a:cxn>
                <a:cxn ang="0">
                  <a:pos x="372" y="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dirty="0" smtClean="0">
                  <a:solidFill>
                    <a:schemeClr val="bg1"/>
                  </a:solidFill>
                  <a:latin typeface="+mn-lt"/>
                  <a:ea typeface="+mj-ea"/>
                </a:rPr>
                <a:t>1</a:t>
              </a:r>
              <a:endParaRPr lang="zh-CN" altLang="en-US" sz="2400" dirty="0">
                <a:solidFill>
                  <a:schemeClr val="bg1"/>
                </a:solidFill>
                <a:latin typeface="+mn-lt"/>
                <a:ea typeface="+mj-ea"/>
              </a:endParaRPr>
            </a:p>
          </p:txBody>
        </p:sp>
      </p:grpSp>
      <p:grpSp>
        <p:nvGrpSpPr>
          <p:cNvPr id="4" name="组合 6"/>
          <p:cNvGrpSpPr/>
          <p:nvPr/>
        </p:nvGrpSpPr>
        <p:grpSpPr>
          <a:xfrm>
            <a:off x="1833264" y="2003801"/>
            <a:ext cx="5418141" cy="540000"/>
            <a:chOff x="1525641" y="1101213"/>
            <a:chExt cx="5242189" cy="576000"/>
          </a:xfrm>
          <a:solidFill>
            <a:schemeClr val="bg1">
              <a:lumMod val="65000"/>
            </a:schemeClr>
          </a:solidFill>
        </p:grpSpPr>
        <p:sp>
          <p:nvSpPr>
            <p:cNvPr id="8" name="AutoShape 3"/>
            <p:cNvSpPr>
              <a:spLocks noChangeArrowheads="1"/>
            </p:cNvSpPr>
            <p:nvPr/>
          </p:nvSpPr>
          <p:spPr bwMode="auto">
            <a:xfrm>
              <a:off x="2046341" y="1101213"/>
              <a:ext cx="4721489" cy="576000"/>
            </a:xfrm>
            <a:prstGeom prst="roundRect">
              <a:avLst>
                <a:gd name="adj" fmla="val 16667"/>
              </a:avLst>
            </a:prstGeom>
            <a:grpFill/>
            <a:ln w="28575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marL="342900" marR="0" lvl="0" indent="-342900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endParaRPr lang="zh-CN" altLang="en-US" sz="2400" b="1" dirty="0" smtClean="0">
                <a:solidFill>
                  <a:schemeClr val="bg1"/>
                </a:solidFill>
                <a:ea typeface="+mj-ea"/>
                <a:cs typeface="Microsoft YaHei"/>
              </a:endParaRPr>
            </a:p>
          </p:txBody>
        </p:sp>
        <p:sp>
          <p:nvSpPr>
            <p:cNvPr id="9" name="Freeform 486"/>
            <p:cNvSpPr>
              <a:spLocks/>
            </p:cNvSpPr>
            <p:nvPr/>
          </p:nvSpPr>
          <p:spPr bwMode="gray">
            <a:xfrm>
              <a:off x="1525641" y="1108888"/>
              <a:ext cx="446676" cy="568325"/>
            </a:xfrm>
            <a:custGeom>
              <a:avLst/>
              <a:gdLst/>
              <a:ahLst/>
              <a:cxnLst>
                <a:cxn ang="0">
                  <a:pos x="372" y="1"/>
                </a:cxn>
                <a:cxn ang="0">
                  <a:pos x="372" y="358"/>
                </a:cxn>
                <a:cxn ang="0">
                  <a:pos x="165" y="357"/>
                </a:cxn>
                <a:cxn ang="0">
                  <a:pos x="0" y="181"/>
                </a:cxn>
                <a:cxn ang="0">
                  <a:pos x="164" y="1"/>
                </a:cxn>
                <a:cxn ang="0">
                  <a:pos x="372" y="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marL="342900" indent="-342900">
                <a:spcBef>
                  <a:spcPct val="0"/>
                </a:spcBef>
                <a:defRPr/>
              </a:pPr>
              <a:r>
                <a:rPr lang="en-US" altLang="zh-CN" sz="2400" b="1" dirty="0" smtClean="0">
                  <a:solidFill>
                    <a:schemeClr val="bg1"/>
                  </a:solidFill>
                  <a:ea typeface="+mj-ea"/>
                  <a:cs typeface="Microsoft YaHei"/>
                </a:rPr>
                <a:t>2</a:t>
              </a:r>
              <a:endParaRPr lang="zh-CN" altLang="en-US" sz="2400" b="1" dirty="0">
                <a:solidFill>
                  <a:schemeClr val="bg1"/>
                </a:solidFill>
                <a:ea typeface="+mj-ea"/>
                <a:cs typeface="Microsoft YaHei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2410779" y="2017752"/>
            <a:ext cx="4856545" cy="4616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b="1" dirty="0" smtClean="0">
                <a:solidFill>
                  <a:schemeClr val="bg1"/>
                </a:solidFill>
                <a:cs typeface="Microsoft YaHei"/>
              </a:rPr>
              <a:t>Cinder</a:t>
            </a:r>
            <a:r>
              <a:rPr lang="zh-CN" altLang="en-US" sz="2400" b="1" dirty="0" smtClean="0">
                <a:solidFill>
                  <a:schemeClr val="bg1"/>
                </a:solidFill>
                <a:cs typeface="Microsoft YaHei"/>
              </a:rPr>
              <a:t>的设计架构</a:t>
            </a:r>
            <a:endParaRPr lang="en-US" altLang="zh-CN" sz="2400" b="1" dirty="0" smtClean="0">
              <a:solidFill>
                <a:schemeClr val="bg1"/>
              </a:solidFill>
              <a:cs typeface="Microsoft YaHei"/>
            </a:endParaRPr>
          </a:p>
        </p:txBody>
      </p:sp>
      <p:grpSp>
        <p:nvGrpSpPr>
          <p:cNvPr id="18" name="组合 6"/>
          <p:cNvGrpSpPr/>
          <p:nvPr/>
        </p:nvGrpSpPr>
        <p:grpSpPr>
          <a:xfrm>
            <a:off x="1821975" y="3629979"/>
            <a:ext cx="5418141" cy="540000"/>
            <a:chOff x="1525641" y="1101213"/>
            <a:chExt cx="5242189" cy="576000"/>
          </a:xfrm>
          <a:solidFill>
            <a:schemeClr val="bg1">
              <a:lumMod val="65000"/>
            </a:schemeClr>
          </a:solidFill>
        </p:grpSpPr>
        <p:sp>
          <p:nvSpPr>
            <p:cNvPr id="19" name="AutoShape 3"/>
            <p:cNvSpPr>
              <a:spLocks noChangeArrowheads="1"/>
            </p:cNvSpPr>
            <p:nvPr/>
          </p:nvSpPr>
          <p:spPr bwMode="auto">
            <a:xfrm>
              <a:off x="2046341" y="1101213"/>
              <a:ext cx="4721489" cy="576000"/>
            </a:xfrm>
            <a:prstGeom prst="roundRect">
              <a:avLst>
                <a:gd name="adj" fmla="val 16667"/>
              </a:avLst>
            </a:prstGeom>
            <a:grpFill/>
            <a:ln w="28575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marL="342900" marR="0" lvl="0" indent="-342900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altLang="zh-CN" sz="2400" b="1" dirty="0" smtClean="0">
                  <a:solidFill>
                    <a:schemeClr val="bg1"/>
                  </a:solidFill>
                  <a:ea typeface="+mj-ea"/>
                  <a:cs typeface="Microsoft YaHei"/>
                </a:rPr>
                <a:t>Glance</a:t>
              </a:r>
              <a:r>
                <a:rPr lang="zh-CN" altLang="en-US" sz="2400" b="1" dirty="0" smtClean="0">
                  <a:solidFill>
                    <a:schemeClr val="bg1"/>
                  </a:solidFill>
                  <a:ea typeface="+mj-ea"/>
                  <a:cs typeface="Microsoft YaHei"/>
                </a:rPr>
                <a:t>基本概念</a:t>
              </a:r>
              <a:endParaRPr lang="zh-CN" altLang="en-US" sz="2400" b="1" dirty="0" smtClean="0">
                <a:solidFill>
                  <a:schemeClr val="bg1"/>
                </a:solidFill>
                <a:ea typeface="+mj-ea"/>
                <a:cs typeface="Microsoft YaHei"/>
              </a:endParaRPr>
            </a:p>
          </p:txBody>
        </p:sp>
        <p:sp>
          <p:nvSpPr>
            <p:cNvPr id="20" name="Freeform 486"/>
            <p:cNvSpPr>
              <a:spLocks/>
            </p:cNvSpPr>
            <p:nvPr/>
          </p:nvSpPr>
          <p:spPr bwMode="gray">
            <a:xfrm>
              <a:off x="1525641" y="1108888"/>
              <a:ext cx="446676" cy="568325"/>
            </a:xfrm>
            <a:custGeom>
              <a:avLst/>
              <a:gdLst/>
              <a:ahLst/>
              <a:cxnLst>
                <a:cxn ang="0">
                  <a:pos x="372" y="1"/>
                </a:cxn>
                <a:cxn ang="0">
                  <a:pos x="372" y="358"/>
                </a:cxn>
                <a:cxn ang="0">
                  <a:pos x="165" y="357"/>
                </a:cxn>
                <a:cxn ang="0">
                  <a:pos x="0" y="181"/>
                </a:cxn>
                <a:cxn ang="0">
                  <a:pos x="164" y="1"/>
                </a:cxn>
                <a:cxn ang="0">
                  <a:pos x="372" y="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marL="342900" indent="-342900">
                <a:spcBef>
                  <a:spcPct val="0"/>
                </a:spcBef>
                <a:defRPr/>
              </a:pPr>
              <a:r>
                <a:rPr lang="en-US" altLang="zh-CN" sz="2400" b="1" dirty="0" smtClean="0">
                  <a:solidFill>
                    <a:schemeClr val="bg1"/>
                  </a:solidFill>
                  <a:ea typeface="+mj-ea"/>
                  <a:cs typeface="Microsoft YaHei"/>
                </a:rPr>
                <a:t>4</a:t>
              </a:r>
              <a:endParaRPr lang="zh-CN" altLang="en-US" sz="2400" b="1" dirty="0">
                <a:solidFill>
                  <a:schemeClr val="bg1"/>
                </a:solidFill>
                <a:ea typeface="+mj-ea"/>
                <a:cs typeface="Microsoft YaHei"/>
              </a:endParaRPr>
            </a:p>
          </p:txBody>
        </p:sp>
      </p:grpSp>
      <p:grpSp>
        <p:nvGrpSpPr>
          <p:cNvPr id="22" name="组合 9"/>
          <p:cNvGrpSpPr/>
          <p:nvPr/>
        </p:nvGrpSpPr>
        <p:grpSpPr>
          <a:xfrm>
            <a:off x="1833264" y="2880294"/>
            <a:ext cx="5418141" cy="540000"/>
            <a:chOff x="1525641" y="1101213"/>
            <a:chExt cx="5242189" cy="576000"/>
          </a:xfrm>
        </p:grpSpPr>
        <p:sp>
          <p:nvSpPr>
            <p:cNvPr id="23" name="AutoShape 3"/>
            <p:cNvSpPr>
              <a:spLocks noChangeArrowheads="1"/>
            </p:cNvSpPr>
            <p:nvPr/>
          </p:nvSpPr>
          <p:spPr bwMode="auto">
            <a:xfrm>
              <a:off x="2046341" y="1101213"/>
              <a:ext cx="4721489" cy="57600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65000"/>
              </a:schemeClr>
            </a:solidFill>
            <a:ln w="28575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lvl="0">
                <a:defRPr/>
              </a:pPr>
              <a:r>
                <a:rPr lang="en-US" altLang="zh-CN" sz="2400" b="1" dirty="0" smtClean="0">
                  <a:solidFill>
                    <a:schemeClr val="bg1"/>
                  </a:solidFill>
                  <a:cs typeface="Microsoft YaHei"/>
                </a:rPr>
                <a:t>Cinder</a:t>
              </a:r>
              <a:r>
                <a:rPr lang="zh-CN" altLang="en-US" sz="2400" b="1" dirty="0" smtClean="0">
                  <a:solidFill>
                    <a:schemeClr val="bg1"/>
                  </a:solidFill>
                  <a:cs typeface="Microsoft YaHei"/>
                </a:rPr>
                <a:t>的典型流程</a:t>
              </a:r>
              <a:endParaRPr lang="zh-CN" altLang="en-US" sz="2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24" name="Freeform 486"/>
            <p:cNvSpPr>
              <a:spLocks/>
            </p:cNvSpPr>
            <p:nvPr/>
          </p:nvSpPr>
          <p:spPr bwMode="gray">
            <a:xfrm>
              <a:off x="1525641" y="1108888"/>
              <a:ext cx="446676" cy="568325"/>
            </a:xfrm>
            <a:custGeom>
              <a:avLst/>
              <a:gdLst/>
              <a:ahLst/>
              <a:cxnLst>
                <a:cxn ang="0">
                  <a:pos x="372" y="1"/>
                </a:cxn>
                <a:cxn ang="0">
                  <a:pos x="372" y="358"/>
                </a:cxn>
                <a:cxn ang="0">
                  <a:pos x="165" y="357"/>
                </a:cxn>
                <a:cxn ang="0">
                  <a:pos x="0" y="181"/>
                </a:cxn>
                <a:cxn ang="0">
                  <a:pos x="164" y="1"/>
                </a:cxn>
                <a:cxn ang="0">
                  <a:pos x="372" y="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28575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b="1" dirty="0" smtClean="0">
                  <a:solidFill>
                    <a:schemeClr val="bg1"/>
                  </a:solidFill>
                  <a:latin typeface="+mn-lt"/>
                  <a:ea typeface="+mj-ea"/>
                </a:rPr>
                <a:t>3</a:t>
              </a:r>
              <a:endParaRPr lang="zh-CN" altLang="en-US" sz="2400" b="1" dirty="0">
                <a:solidFill>
                  <a:schemeClr val="bg1"/>
                </a:solidFill>
                <a:latin typeface="+mn-lt"/>
                <a:ea typeface="+mj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Cinder</a:t>
            </a:r>
            <a:r>
              <a:rPr lang="zh-CN" altLang="en-US" dirty="0" smtClean="0"/>
              <a:t>基本功能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</p:nvPr>
        </p:nvGraphicFramePr>
        <p:xfrm>
          <a:off x="358775" y="1200150"/>
          <a:ext cx="8491991" cy="363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0225"/>
                <a:gridCol w="5101766"/>
              </a:tblGrid>
              <a:tr h="30333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操作分类</a:t>
                      </a:r>
                      <a:endParaRPr lang="zh-CN" altLang="en-US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功能</a:t>
                      </a:r>
                      <a:endParaRPr lang="zh-CN" altLang="en-US" dirty="0"/>
                    </a:p>
                  </a:txBody>
                  <a:tcPr marL="0" marR="0" marT="0" marB="0"/>
                </a:tc>
              </a:tr>
              <a:tr h="303330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卷操作</a:t>
                      </a:r>
                      <a:endParaRPr lang="zh-CN" alt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创建卷</a:t>
                      </a:r>
                      <a:endParaRPr lang="zh-CN" altLang="en-US" dirty="0"/>
                    </a:p>
                  </a:txBody>
                  <a:tcPr marL="0" marR="0" marT="0" marB="0"/>
                </a:tc>
              </a:tr>
              <a:tr h="30333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从已有卷创建卷（克隆）</a:t>
                      </a:r>
                      <a:endParaRPr lang="zh-CN" altLang="en-US" dirty="0"/>
                    </a:p>
                  </a:txBody>
                  <a:tcPr marL="0" marR="0" marT="0" marB="0"/>
                </a:tc>
              </a:tr>
              <a:tr h="30333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 </a:t>
                      </a:r>
                      <a:r>
                        <a:rPr lang="zh-CN" altLang="en-US" dirty="0" smtClean="0"/>
                        <a:t>扩展卷</a:t>
                      </a:r>
                      <a:endParaRPr lang="zh-CN" altLang="en-US" dirty="0"/>
                    </a:p>
                  </a:txBody>
                  <a:tcPr marL="0" marR="0" marT="0" marB="0"/>
                </a:tc>
              </a:tr>
              <a:tr h="30333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删除卷</a:t>
                      </a:r>
                      <a:endParaRPr lang="zh-CN" altLang="en-US" dirty="0"/>
                    </a:p>
                  </a:txBody>
                  <a:tcPr marL="0" marR="0" marT="0" marB="0"/>
                </a:tc>
              </a:tr>
              <a:tr h="30333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卷</a:t>
                      </a:r>
                      <a:r>
                        <a:rPr lang="en-US" altLang="zh-CN" dirty="0" smtClean="0"/>
                        <a:t>-</a:t>
                      </a:r>
                      <a:r>
                        <a:rPr lang="zh-CN" altLang="en-US" dirty="0" smtClean="0"/>
                        <a:t>虚机操作</a:t>
                      </a:r>
                      <a:endParaRPr lang="zh-CN" alt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挂载卷到虚机</a:t>
                      </a:r>
                      <a:endParaRPr lang="zh-CN" altLang="en-US" dirty="0"/>
                    </a:p>
                  </a:txBody>
                  <a:tcPr marL="0" marR="0" marT="0" marB="0"/>
                </a:tc>
              </a:tr>
              <a:tr h="30333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解挂</a:t>
                      </a:r>
                      <a:r>
                        <a:rPr lang="en-US" altLang="zh-CN" dirty="0" smtClean="0"/>
                        <a:t>/</a:t>
                      </a:r>
                      <a:r>
                        <a:rPr lang="zh-CN" altLang="en-US" dirty="0" smtClean="0"/>
                        <a:t>分离虚机卷</a:t>
                      </a:r>
                      <a:endParaRPr lang="zh-CN" altLang="en-US" dirty="0"/>
                    </a:p>
                  </a:txBody>
                  <a:tcPr marL="0" marR="0" marT="0" marB="0"/>
                </a:tc>
              </a:tr>
              <a:tr h="303330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卷</a:t>
                      </a:r>
                      <a:r>
                        <a:rPr lang="en-US" altLang="zh-CN" dirty="0" smtClean="0"/>
                        <a:t>-</a:t>
                      </a:r>
                      <a:r>
                        <a:rPr lang="zh-CN" altLang="en-US" dirty="0" smtClean="0"/>
                        <a:t>快照操作</a:t>
                      </a:r>
                      <a:endParaRPr lang="zh-CN" alt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创建卷的快照</a:t>
                      </a:r>
                      <a:endParaRPr lang="zh-CN" altLang="en-US" dirty="0"/>
                    </a:p>
                  </a:txBody>
                  <a:tcPr marL="0" marR="0" marT="0" marB="0"/>
                </a:tc>
              </a:tr>
              <a:tr h="30333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从已有卷快照创建卷</a:t>
                      </a:r>
                      <a:endParaRPr lang="zh-CN" altLang="en-US" dirty="0"/>
                    </a:p>
                  </a:txBody>
                  <a:tcPr marL="0" marR="0" marT="0" marB="0"/>
                </a:tc>
              </a:tr>
              <a:tr h="30333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删除快照</a:t>
                      </a:r>
                      <a:endParaRPr lang="zh-CN" altLang="en-US" dirty="0"/>
                    </a:p>
                  </a:txBody>
                  <a:tcPr marL="0" marR="0" marT="0" marB="0"/>
                </a:tc>
              </a:tr>
              <a:tr h="30333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卷</a:t>
                      </a:r>
                      <a:r>
                        <a:rPr lang="en-US" altLang="zh-CN" dirty="0" smtClean="0"/>
                        <a:t>-</a:t>
                      </a:r>
                      <a:r>
                        <a:rPr lang="zh-CN" altLang="en-US" dirty="0" smtClean="0"/>
                        <a:t>镜像操作</a:t>
                      </a:r>
                      <a:endParaRPr lang="zh-CN" alt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从镜像创建卷</a:t>
                      </a:r>
                      <a:endParaRPr lang="zh-CN" altLang="en-US" dirty="0"/>
                    </a:p>
                  </a:txBody>
                  <a:tcPr marL="0" marR="0" marT="0" marB="0"/>
                </a:tc>
              </a:tr>
              <a:tr h="30333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从卷创建镜像</a:t>
                      </a:r>
                      <a:endParaRPr lang="zh-CN" altLang="en-US" dirty="0"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5"/>
          <p:cNvSpPr txBox="1">
            <a:spLocks/>
          </p:cNvSpPr>
          <p:nvPr/>
        </p:nvSpPr>
        <p:spPr>
          <a:xfrm>
            <a:off x="525486" y="192967"/>
            <a:ext cx="6530070" cy="660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8FD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云盘创建流程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8FD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1" name="标题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 sz="5100" dirty="0" smtClean="0"/>
              <a:t>创建空白卷</a:t>
            </a:r>
            <a:endParaRPr lang="en-US" altLang="zh-CN" sz="5100" dirty="0" smtClean="0"/>
          </a:p>
          <a:p>
            <a:pPr>
              <a:buFont typeface="Wingdings" pitchFamily="2" charset="2"/>
              <a:buChar char="l"/>
              <a:defRPr/>
            </a:pPr>
            <a:r>
              <a:rPr lang="zh-CN" altLang="en-US" sz="5100" dirty="0" smtClean="0"/>
              <a:t>从镜像创建</a:t>
            </a:r>
            <a:endParaRPr lang="en-US" altLang="zh-CN" sz="5100" dirty="0" smtClean="0"/>
          </a:p>
          <a:p>
            <a:pPr marL="914400" lvl="1" indent="-457200">
              <a:buFont typeface="+mj-lt"/>
              <a:buAutoNum type="arabicPeriod"/>
              <a:defRPr/>
            </a:pPr>
            <a:r>
              <a:rPr lang="zh-CN" altLang="en-US" sz="4500" dirty="0" smtClean="0"/>
              <a:t>在存储后端上创建一个空白卷</a:t>
            </a:r>
            <a:endParaRPr lang="en-US" altLang="zh-CN" sz="4500" dirty="0" smtClean="0"/>
          </a:p>
          <a:p>
            <a:pPr marL="914400" lvl="1" indent="-457200">
              <a:buFont typeface="+mj-lt"/>
              <a:buAutoNum type="arabicPeriod"/>
              <a:defRPr/>
            </a:pPr>
            <a:r>
              <a:rPr lang="zh-CN" altLang="en-US" sz="4500" dirty="0" smtClean="0"/>
              <a:t>从</a:t>
            </a:r>
            <a:r>
              <a:rPr lang="en-US" altLang="zh-CN" sz="4500" dirty="0" smtClean="0"/>
              <a:t>Glance</a:t>
            </a:r>
            <a:r>
              <a:rPr lang="zh-CN" altLang="en-US" sz="4500" dirty="0" smtClean="0"/>
              <a:t>下载镜像到临时目录</a:t>
            </a:r>
            <a:endParaRPr lang="en-US" altLang="zh-CN" sz="4500" dirty="0" smtClean="0"/>
          </a:p>
          <a:p>
            <a:pPr marL="914400" lvl="1" indent="-457200">
              <a:buFont typeface="+mj-lt"/>
              <a:buAutoNum type="arabicPeriod"/>
              <a:defRPr/>
            </a:pPr>
            <a:r>
              <a:rPr lang="zh-CN" altLang="en-US" sz="4500" dirty="0" smtClean="0"/>
              <a:t>将镜像转换为</a:t>
            </a:r>
            <a:r>
              <a:rPr lang="en-US" altLang="zh-CN" sz="4500" dirty="0" smtClean="0"/>
              <a:t>raw</a:t>
            </a:r>
            <a:r>
              <a:rPr lang="zh-CN" altLang="en-US" sz="4500" dirty="0" smtClean="0"/>
              <a:t>格式</a:t>
            </a:r>
            <a:endParaRPr lang="en-US" altLang="zh-CN" sz="4500" dirty="0" smtClean="0"/>
          </a:p>
          <a:p>
            <a:pPr marL="914400" lvl="1" indent="-457200">
              <a:buFont typeface="+mj-lt"/>
              <a:buAutoNum type="arabicPeriod"/>
              <a:defRPr/>
            </a:pPr>
            <a:r>
              <a:rPr lang="zh-CN" altLang="en-US" sz="4500" dirty="0" smtClean="0"/>
              <a:t>连接卷，并把镜像拷贝到卷</a:t>
            </a:r>
            <a:endParaRPr lang="en-US" altLang="zh-CN" sz="4500" dirty="0" smtClean="0"/>
          </a:p>
        </p:txBody>
      </p:sp>
      <p:grpSp>
        <p:nvGrpSpPr>
          <p:cNvPr id="2" name="组合 22"/>
          <p:cNvGrpSpPr/>
          <p:nvPr/>
        </p:nvGrpSpPr>
        <p:grpSpPr>
          <a:xfrm>
            <a:off x="400085" y="1593288"/>
            <a:ext cx="4038565" cy="1891425"/>
            <a:chOff x="1377244" y="1994171"/>
            <a:chExt cx="4838638" cy="2005684"/>
          </a:xfrm>
        </p:grpSpPr>
        <p:sp>
          <p:nvSpPr>
            <p:cNvPr id="24" name="圆角矩形 23"/>
            <p:cNvSpPr/>
            <p:nvPr/>
          </p:nvSpPr>
          <p:spPr>
            <a:xfrm>
              <a:off x="3323413" y="1994171"/>
              <a:ext cx="1812791" cy="81105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1377244" y="2954930"/>
              <a:ext cx="1365956" cy="216289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/>
                <a:t>Glance</a:t>
              </a:r>
              <a:endParaRPr lang="zh-CN" altLang="en-US" sz="1400" dirty="0"/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3132294" y="2945202"/>
              <a:ext cx="1770446" cy="21629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/>
                <a:t>Cinder</a:t>
              </a:r>
              <a:endParaRPr lang="zh-CN" altLang="en-US" sz="1400" dirty="0"/>
            </a:p>
          </p:txBody>
        </p:sp>
        <p:sp>
          <p:nvSpPr>
            <p:cNvPr id="28" name="流程图: 磁盘 27"/>
            <p:cNvSpPr/>
            <p:nvPr/>
          </p:nvSpPr>
          <p:spPr>
            <a:xfrm>
              <a:off x="1422400" y="3514433"/>
              <a:ext cx="610681" cy="485422"/>
            </a:xfrm>
            <a:prstGeom prst="flowChartMagneticDisk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流程图: 卡片 28"/>
            <p:cNvSpPr/>
            <p:nvPr/>
          </p:nvSpPr>
          <p:spPr>
            <a:xfrm>
              <a:off x="2359015" y="3315749"/>
              <a:ext cx="693280" cy="441395"/>
            </a:xfrm>
            <a:prstGeom prst="flowChartPunchedCard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</a:rPr>
                <a:t>image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直接连接符 29"/>
            <p:cNvCxnSpPr>
              <a:endCxn id="28" idx="1"/>
            </p:cNvCxnSpPr>
            <p:nvPr/>
          </p:nvCxnSpPr>
          <p:spPr>
            <a:xfrm>
              <a:off x="1727741" y="3171220"/>
              <a:ext cx="0" cy="3432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>
              <a:stCxn id="29" idx="1"/>
              <a:endCxn id="28" idx="4"/>
            </p:cNvCxnSpPr>
            <p:nvPr/>
          </p:nvCxnSpPr>
          <p:spPr>
            <a:xfrm flipH="1">
              <a:off x="2033081" y="3536447"/>
              <a:ext cx="325934" cy="22069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直角上箭头 31"/>
            <p:cNvSpPr/>
            <p:nvPr/>
          </p:nvSpPr>
          <p:spPr>
            <a:xfrm>
              <a:off x="3052295" y="2824678"/>
              <a:ext cx="1584000" cy="669070"/>
            </a:xfrm>
            <a:prstGeom prst="bentUpArrow">
              <a:avLst/>
            </a:prstGeom>
            <a:solidFill>
              <a:srgbClr val="FF0000"/>
            </a:solidFill>
            <a:ln w="3175" cap="rnd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762047" y="2216993"/>
              <a:ext cx="590550" cy="485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" name="流程图: 磁盘 33"/>
            <p:cNvSpPr/>
            <p:nvPr/>
          </p:nvSpPr>
          <p:spPr>
            <a:xfrm>
              <a:off x="4114800" y="2461098"/>
              <a:ext cx="690665" cy="319494"/>
            </a:xfrm>
            <a:prstGeom prst="flowChartMagneticDisk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smtClean="0"/>
                <a:t>volume</a:t>
              </a:r>
              <a:endParaRPr lang="zh-CN" altLang="en-US" sz="10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161478" y="3523672"/>
              <a:ext cx="1070055" cy="24271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r>
                <a:rPr kumimoji="1" lang="en-US" altLang="zh-CN" sz="1400" dirty="0" smtClean="0"/>
                <a:t>Download</a:t>
              </a:r>
              <a:endParaRPr kumimoji="1" lang="zh-CN" altLang="en-US" sz="1400" dirty="0" smtClean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840113" y="2262137"/>
              <a:ext cx="1019214" cy="37846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 fontScale="70000" lnSpcReduction="20000"/>
            </a:bodyPr>
            <a:lstStyle/>
            <a:p>
              <a:r>
                <a:rPr kumimoji="1" lang="zh-CN" altLang="en-US" dirty="0" smtClean="0"/>
                <a:t>存储阵列</a:t>
              </a:r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5447397" y="2452143"/>
              <a:ext cx="768485" cy="37253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VM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直接箭头连接符 37"/>
            <p:cNvCxnSpPr>
              <a:stCxn id="34" idx="4"/>
            </p:cNvCxnSpPr>
            <p:nvPr/>
          </p:nvCxnSpPr>
          <p:spPr>
            <a:xfrm>
              <a:off x="4805465" y="2620845"/>
              <a:ext cx="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>
              <a:stCxn id="34" idx="4"/>
            </p:cNvCxnSpPr>
            <p:nvPr/>
          </p:nvCxnSpPr>
          <p:spPr>
            <a:xfrm>
              <a:off x="4805465" y="2620845"/>
              <a:ext cx="64193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4849401" y="2261248"/>
              <a:ext cx="616450" cy="49315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 fontScale="92500"/>
            </a:bodyPr>
            <a:lstStyle/>
            <a:p>
              <a:r>
                <a:rPr kumimoji="1" lang="en-US" altLang="zh-CN" sz="1400" dirty="0" smtClean="0"/>
                <a:t>Boot</a:t>
              </a:r>
              <a:endParaRPr kumimoji="1" lang="zh-CN" altLang="en-US" sz="1400" dirty="0" smtClean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5"/>
          <p:cNvSpPr txBox="1">
            <a:spLocks/>
          </p:cNvSpPr>
          <p:nvPr/>
        </p:nvSpPr>
        <p:spPr>
          <a:xfrm>
            <a:off x="525486" y="192967"/>
            <a:ext cx="6530070" cy="660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8FD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云盘创建流程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8FD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4548029" y="1306310"/>
            <a:ext cx="4481691" cy="2831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pitchFamily="2" charset="2"/>
              <a:buChar char="l"/>
            </a:pPr>
            <a:r>
              <a:rPr lang="zh-CN" altLang="en-US" sz="2400" dirty="0" smtClean="0">
                <a:ea typeface="微软雅黑"/>
              </a:rPr>
              <a:t>从快照创建</a:t>
            </a:r>
            <a:endParaRPr lang="en-US" altLang="zh-CN" sz="2400" dirty="0" smtClean="0">
              <a:ea typeface="微软雅黑"/>
            </a:endParaRPr>
          </a:p>
          <a:p>
            <a:pPr>
              <a:buFont typeface="Wingdings" pitchFamily="2" charset="2"/>
              <a:buChar char="l"/>
            </a:pPr>
            <a:r>
              <a:rPr lang="zh-CN" altLang="en-US" sz="2400" dirty="0" smtClean="0">
                <a:ea typeface="微软雅黑"/>
              </a:rPr>
              <a:t>从源卷创建（以</a:t>
            </a:r>
            <a:r>
              <a:rPr lang="en-US" altLang="zh-CN" sz="2400" dirty="0" smtClean="0">
                <a:ea typeface="微软雅黑"/>
              </a:rPr>
              <a:t>LVM</a:t>
            </a:r>
            <a:r>
              <a:rPr lang="zh-CN" altLang="en-US" sz="2400" dirty="0" smtClean="0">
                <a:ea typeface="微软雅黑"/>
              </a:rPr>
              <a:t>为例）</a:t>
            </a:r>
            <a:endParaRPr lang="en-US" altLang="zh-CN" sz="2400" dirty="0" smtClean="0">
              <a:ea typeface="微软雅黑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zh-CN" altLang="zh-CN" sz="2000" dirty="0" smtClean="0"/>
              <a:t>创建源卷的快照卷</a:t>
            </a:r>
            <a:endParaRPr lang="en-US" altLang="zh-CN" sz="20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CN" altLang="zh-CN" sz="2000" dirty="0" smtClean="0"/>
              <a:t>创建目的卷</a:t>
            </a:r>
            <a:endParaRPr lang="en-US" altLang="zh-CN" sz="20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CN" altLang="zh-CN" sz="2000" dirty="0" smtClean="0"/>
              <a:t>从快照卷拷贝数据到目的卷</a:t>
            </a:r>
            <a:endParaRPr lang="en-US" altLang="zh-CN" sz="20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CN" altLang="zh-CN" sz="2000" dirty="0" smtClean="0"/>
              <a:t>删除快照卷</a:t>
            </a:r>
            <a:endParaRPr lang="en-US" altLang="zh-CN" sz="20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CN" altLang="zh-CN" sz="2000" dirty="0" smtClean="0"/>
              <a:t>如果源卷</a:t>
            </a:r>
            <a:r>
              <a:rPr lang="en-US" altLang="zh-CN" sz="2000" dirty="0" smtClean="0"/>
              <a:t>bootable=true</a:t>
            </a:r>
            <a:r>
              <a:rPr lang="zh-CN" altLang="zh-CN" sz="2000" dirty="0" smtClean="0"/>
              <a:t>，则设置卷</a:t>
            </a:r>
            <a:r>
              <a:rPr lang="en-US" altLang="zh-CN" sz="2000" dirty="0" smtClean="0"/>
              <a:t>bootable=true</a:t>
            </a:r>
            <a:endParaRPr lang="en-US" altLang="zh-CN" sz="2400" dirty="0" smtClean="0">
              <a:ea typeface="微软雅黑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/>
              <a:cs typeface="+mn-cs"/>
            </a:endParaRPr>
          </a:p>
        </p:txBody>
      </p:sp>
      <p:grpSp>
        <p:nvGrpSpPr>
          <p:cNvPr id="2" name="组合 41"/>
          <p:cNvGrpSpPr/>
          <p:nvPr/>
        </p:nvGrpSpPr>
        <p:grpSpPr>
          <a:xfrm>
            <a:off x="390525" y="853135"/>
            <a:ext cx="3629025" cy="3480740"/>
            <a:chOff x="5704634" y="2222269"/>
            <a:chExt cx="2117071" cy="2305876"/>
          </a:xfrm>
        </p:grpSpPr>
        <p:sp>
          <p:nvSpPr>
            <p:cNvPr id="6" name="圆角矩形 5"/>
            <p:cNvSpPr/>
            <p:nvPr/>
          </p:nvSpPr>
          <p:spPr>
            <a:xfrm>
              <a:off x="5704634" y="2392531"/>
              <a:ext cx="2117071" cy="21356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t"/>
            <a:lstStyle/>
            <a:p>
              <a:pPr algn="ctr"/>
              <a:endParaRPr lang="zh-CN" altLang="en-US" sz="1200" dirty="0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5857879" y="2460447"/>
              <a:ext cx="1848516" cy="79502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dirty="0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6001546" y="2650210"/>
              <a:ext cx="1561182" cy="16747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smtClean="0"/>
                <a:t>API</a:t>
              </a:r>
              <a:endParaRPr lang="zh-CN" altLang="en-US" sz="1000" dirty="0"/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6001546" y="2850461"/>
              <a:ext cx="1561182" cy="16747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smtClean="0"/>
                <a:t>Scheduler</a:t>
              </a:r>
              <a:endParaRPr lang="zh-CN" altLang="en-US" sz="1000" dirty="0"/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6001546" y="3065888"/>
              <a:ext cx="1561182" cy="16747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smtClean="0"/>
                <a:t>Volume(LVM </a:t>
              </a:r>
              <a:r>
                <a:rPr lang="en-US" altLang="zh-CN" sz="1000" dirty="0" err="1" smtClean="0"/>
                <a:t>plugin</a:t>
              </a:r>
              <a:r>
                <a:rPr lang="en-US" altLang="zh-CN" sz="1000" dirty="0" smtClean="0"/>
                <a:t>)</a:t>
              </a:r>
              <a:endParaRPr lang="zh-CN" altLang="en-US" sz="1000" dirty="0"/>
            </a:p>
          </p:txBody>
        </p:sp>
        <p:sp>
          <p:nvSpPr>
            <p:cNvPr id="11" name="流程图: 磁盘 10"/>
            <p:cNvSpPr/>
            <p:nvPr/>
          </p:nvSpPr>
          <p:spPr>
            <a:xfrm>
              <a:off x="6221836" y="3588382"/>
              <a:ext cx="1139758" cy="870242"/>
            </a:xfrm>
            <a:prstGeom prst="flowChartMagneticDisk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6447017" y="3913867"/>
              <a:ext cx="265533" cy="207557"/>
            </a:xfrm>
            <a:prstGeom prst="rect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800" dirty="0" smtClean="0">
                  <a:solidFill>
                    <a:schemeClr val="tx1"/>
                  </a:solidFill>
                </a:rPr>
                <a:t>LV1</a:t>
              </a:r>
              <a:endParaRPr lang="zh-CN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447017" y="4196144"/>
              <a:ext cx="265533" cy="202069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altLang="zh-CN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6846403" y="3913867"/>
              <a:ext cx="265533" cy="207557"/>
            </a:xfrm>
            <a:prstGeom prst="rect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800" dirty="0" smtClean="0">
                  <a:solidFill>
                    <a:schemeClr val="tx1"/>
                  </a:solidFill>
                </a:rPr>
                <a:t>LV2</a:t>
              </a:r>
              <a:endParaRPr lang="zh-CN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直接箭头连接符 14"/>
            <p:cNvCxnSpPr>
              <a:stCxn id="12" idx="2"/>
              <a:endCxn id="13" idx="0"/>
            </p:cNvCxnSpPr>
            <p:nvPr/>
          </p:nvCxnSpPr>
          <p:spPr>
            <a:xfrm>
              <a:off x="6579784" y="4121424"/>
              <a:ext cx="0" cy="74721"/>
            </a:xfrm>
            <a:prstGeom prst="straightConnector1">
              <a:avLst/>
            </a:prstGeom>
            <a:ln w="12700" cmpd="sng"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直角上箭头 15"/>
            <p:cNvSpPr/>
            <p:nvPr/>
          </p:nvSpPr>
          <p:spPr>
            <a:xfrm>
              <a:off x="6712550" y="4121425"/>
              <a:ext cx="304925" cy="174670"/>
            </a:xfrm>
            <a:prstGeom prst="bentUpArrow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禁止符 16"/>
            <p:cNvSpPr/>
            <p:nvPr/>
          </p:nvSpPr>
          <p:spPr>
            <a:xfrm>
              <a:off x="6579784" y="4296095"/>
              <a:ext cx="132766" cy="121211"/>
            </a:xfrm>
            <a:prstGeom prst="noSmoking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18" name="直接箭头连接符 17"/>
            <p:cNvCxnSpPr>
              <a:stCxn id="10" idx="2"/>
              <a:endCxn id="11" idx="1"/>
            </p:cNvCxnSpPr>
            <p:nvPr/>
          </p:nvCxnSpPr>
          <p:spPr>
            <a:xfrm>
              <a:off x="6782137" y="3233361"/>
              <a:ext cx="9578" cy="35502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432112" y="2222269"/>
              <a:ext cx="823116" cy="140078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r>
                <a:rPr kumimoji="1" lang="zh-CN" altLang="en-US" sz="1200" dirty="0" smtClean="0"/>
                <a:t>控制节点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532742" y="2460447"/>
              <a:ext cx="664919" cy="176273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r>
                <a:rPr kumimoji="1" lang="en-US" altLang="zh-CN" sz="1000" dirty="0" smtClean="0">
                  <a:solidFill>
                    <a:schemeClr val="bg1"/>
                  </a:solidFill>
                </a:rPr>
                <a:t>cinder</a:t>
              </a:r>
              <a:endParaRPr kumimoji="1" lang="zh-CN" altLang="en-US" sz="1000" dirty="0" smtClean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/>
          <p:cNvGrpSpPr/>
          <p:nvPr/>
        </p:nvGrpSpPr>
        <p:grpSpPr>
          <a:xfrm>
            <a:off x="1821975" y="1101213"/>
            <a:ext cx="5418141" cy="540000"/>
            <a:chOff x="1525641" y="1101213"/>
            <a:chExt cx="5242189" cy="576000"/>
          </a:xfrm>
          <a:solidFill>
            <a:schemeClr val="bg1">
              <a:lumMod val="65000"/>
            </a:schemeClr>
          </a:solidFill>
        </p:grpSpPr>
        <p:sp>
          <p:nvSpPr>
            <p:cNvPr id="5" name="AutoShape 3"/>
            <p:cNvSpPr>
              <a:spLocks noChangeArrowheads="1"/>
            </p:cNvSpPr>
            <p:nvPr/>
          </p:nvSpPr>
          <p:spPr bwMode="auto">
            <a:xfrm>
              <a:off x="2046341" y="1101213"/>
              <a:ext cx="4721489" cy="576000"/>
            </a:xfrm>
            <a:prstGeom prst="roundRect">
              <a:avLst>
                <a:gd name="adj" fmla="val 16667"/>
              </a:avLst>
            </a:prstGeom>
            <a:grpFill/>
            <a:ln w="28575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marL="342900" indent="-342900" fontAlgn="auto">
                <a:spcAft>
                  <a:spcPts val="0"/>
                </a:spcAft>
                <a:defRPr/>
              </a:pPr>
              <a:r>
                <a:rPr lang="en-US" altLang="zh-CN" sz="2400" b="1" dirty="0" smtClean="0">
                  <a:solidFill>
                    <a:schemeClr val="bg1"/>
                  </a:solidFill>
                  <a:latin typeface="+mn-lt"/>
                  <a:ea typeface="+mj-ea"/>
                  <a:cs typeface="Microsoft YaHei"/>
                </a:rPr>
                <a:t>Cinder</a:t>
              </a:r>
              <a:r>
                <a:rPr lang="zh-CN" altLang="en-US" sz="2400" b="1" dirty="0" smtClean="0">
                  <a:solidFill>
                    <a:schemeClr val="bg1"/>
                  </a:solidFill>
                  <a:latin typeface="+mn-lt"/>
                  <a:ea typeface="+mj-ea"/>
                  <a:cs typeface="Microsoft YaHei"/>
                </a:rPr>
                <a:t>的基本概念</a:t>
              </a:r>
              <a:endParaRPr lang="en-US" altLang="zh-CN" sz="2400" b="1" dirty="0" smtClean="0">
                <a:solidFill>
                  <a:schemeClr val="bg1"/>
                </a:solidFill>
                <a:latin typeface="+mn-lt"/>
                <a:ea typeface="+mj-ea"/>
                <a:cs typeface="Microsoft YaHei"/>
              </a:endParaRPr>
            </a:p>
          </p:txBody>
        </p:sp>
        <p:sp>
          <p:nvSpPr>
            <p:cNvPr id="6" name="Freeform 486"/>
            <p:cNvSpPr>
              <a:spLocks/>
            </p:cNvSpPr>
            <p:nvPr/>
          </p:nvSpPr>
          <p:spPr bwMode="gray">
            <a:xfrm>
              <a:off x="1525641" y="1108888"/>
              <a:ext cx="446676" cy="568325"/>
            </a:xfrm>
            <a:custGeom>
              <a:avLst/>
              <a:gdLst/>
              <a:ahLst/>
              <a:cxnLst>
                <a:cxn ang="0">
                  <a:pos x="372" y="1"/>
                </a:cxn>
                <a:cxn ang="0">
                  <a:pos x="372" y="358"/>
                </a:cxn>
                <a:cxn ang="0">
                  <a:pos x="165" y="357"/>
                </a:cxn>
                <a:cxn ang="0">
                  <a:pos x="0" y="181"/>
                </a:cxn>
                <a:cxn ang="0">
                  <a:pos x="164" y="1"/>
                </a:cxn>
                <a:cxn ang="0">
                  <a:pos x="372" y="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dirty="0" smtClean="0">
                  <a:solidFill>
                    <a:schemeClr val="bg1"/>
                  </a:solidFill>
                  <a:latin typeface="+mn-lt"/>
                  <a:ea typeface="+mj-ea"/>
                </a:rPr>
                <a:t>1</a:t>
              </a:r>
              <a:endParaRPr lang="zh-CN" altLang="en-US" sz="2400" dirty="0">
                <a:solidFill>
                  <a:schemeClr val="bg1"/>
                </a:solidFill>
                <a:latin typeface="+mn-lt"/>
                <a:ea typeface="+mj-ea"/>
              </a:endParaRPr>
            </a:p>
          </p:txBody>
        </p:sp>
      </p:grpSp>
      <p:grpSp>
        <p:nvGrpSpPr>
          <p:cNvPr id="3" name="组合 6"/>
          <p:cNvGrpSpPr/>
          <p:nvPr/>
        </p:nvGrpSpPr>
        <p:grpSpPr>
          <a:xfrm>
            <a:off x="1833264" y="2003801"/>
            <a:ext cx="5418141" cy="540000"/>
            <a:chOff x="1525641" y="1101213"/>
            <a:chExt cx="5242189" cy="576000"/>
          </a:xfrm>
          <a:solidFill>
            <a:schemeClr val="bg1">
              <a:lumMod val="65000"/>
            </a:schemeClr>
          </a:solidFill>
        </p:grpSpPr>
        <p:sp>
          <p:nvSpPr>
            <p:cNvPr id="8" name="AutoShape 3"/>
            <p:cNvSpPr>
              <a:spLocks noChangeArrowheads="1"/>
            </p:cNvSpPr>
            <p:nvPr/>
          </p:nvSpPr>
          <p:spPr bwMode="auto">
            <a:xfrm>
              <a:off x="2046341" y="1101213"/>
              <a:ext cx="4721489" cy="576000"/>
            </a:xfrm>
            <a:prstGeom prst="roundRect">
              <a:avLst>
                <a:gd name="adj" fmla="val 16667"/>
              </a:avLst>
            </a:prstGeom>
            <a:grpFill/>
            <a:ln w="28575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marL="342900" marR="0" lvl="0" indent="-342900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endParaRPr lang="zh-CN" altLang="en-US" sz="2400" b="1" dirty="0" smtClean="0">
                <a:solidFill>
                  <a:schemeClr val="bg1"/>
                </a:solidFill>
                <a:ea typeface="+mj-ea"/>
                <a:cs typeface="Microsoft YaHei"/>
              </a:endParaRPr>
            </a:p>
          </p:txBody>
        </p:sp>
        <p:sp>
          <p:nvSpPr>
            <p:cNvPr id="9" name="Freeform 486"/>
            <p:cNvSpPr>
              <a:spLocks/>
            </p:cNvSpPr>
            <p:nvPr/>
          </p:nvSpPr>
          <p:spPr bwMode="gray">
            <a:xfrm>
              <a:off x="1525641" y="1108888"/>
              <a:ext cx="446676" cy="568325"/>
            </a:xfrm>
            <a:custGeom>
              <a:avLst/>
              <a:gdLst/>
              <a:ahLst/>
              <a:cxnLst>
                <a:cxn ang="0">
                  <a:pos x="372" y="1"/>
                </a:cxn>
                <a:cxn ang="0">
                  <a:pos x="372" y="358"/>
                </a:cxn>
                <a:cxn ang="0">
                  <a:pos x="165" y="357"/>
                </a:cxn>
                <a:cxn ang="0">
                  <a:pos x="0" y="181"/>
                </a:cxn>
                <a:cxn ang="0">
                  <a:pos x="164" y="1"/>
                </a:cxn>
                <a:cxn ang="0">
                  <a:pos x="372" y="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marL="342900" indent="-342900">
                <a:spcBef>
                  <a:spcPct val="0"/>
                </a:spcBef>
                <a:defRPr/>
              </a:pPr>
              <a:r>
                <a:rPr lang="en-US" altLang="zh-CN" sz="2400" b="1" dirty="0" smtClean="0">
                  <a:solidFill>
                    <a:schemeClr val="bg1"/>
                  </a:solidFill>
                  <a:ea typeface="+mj-ea"/>
                  <a:cs typeface="Microsoft YaHei"/>
                </a:rPr>
                <a:t>2</a:t>
              </a:r>
              <a:endParaRPr lang="zh-CN" altLang="en-US" sz="2400" b="1" dirty="0">
                <a:solidFill>
                  <a:schemeClr val="bg1"/>
                </a:solidFill>
                <a:ea typeface="+mj-ea"/>
                <a:cs typeface="Microsoft YaHei"/>
              </a:endParaRPr>
            </a:p>
          </p:txBody>
        </p:sp>
      </p:grpSp>
      <p:grpSp>
        <p:nvGrpSpPr>
          <p:cNvPr id="4" name="组合 9"/>
          <p:cNvGrpSpPr/>
          <p:nvPr/>
        </p:nvGrpSpPr>
        <p:grpSpPr>
          <a:xfrm>
            <a:off x="1833264" y="2880294"/>
            <a:ext cx="5418141" cy="540000"/>
            <a:chOff x="1525641" y="1101213"/>
            <a:chExt cx="5242189" cy="576000"/>
          </a:xfrm>
          <a:solidFill>
            <a:srgbClr val="0089CF"/>
          </a:solidFill>
        </p:grpSpPr>
        <p:sp>
          <p:nvSpPr>
            <p:cNvPr id="11" name="AutoShape 3"/>
            <p:cNvSpPr>
              <a:spLocks noChangeArrowheads="1"/>
            </p:cNvSpPr>
            <p:nvPr/>
          </p:nvSpPr>
          <p:spPr bwMode="auto">
            <a:xfrm>
              <a:off x="2046341" y="1101213"/>
              <a:ext cx="4721489" cy="576000"/>
            </a:xfrm>
            <a:prstGeom prst="roundRect">
              <a:avLst>
                <a:gd name="adj" fmla="val 16667"/>
              </a:avLst>
            </a:prstGeom>
            <a:grpFill/>
            <a:ln w="28575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lvl="0">
                <a:defRPr/>
              </a:pPr>
              <a:r>
                <a:rPr lang="en-US" altLang="zh-CN" sz="2400" b="1" dirty="0" smtClean="0">
                  <a:solidFill>
                    <a:schemeClr val="bg1"/>
                  </a:solidFill>
                  <a:cs typeface="Microsoft YaHei"/>
                </a:rPr>
                <a:t>Cinder</a:t>
              </a:r>
              <a:r>
                <a:rPr lang="zh-CN" altLang="en-US" sz="2400" b="1" dirty="0" smtClean="0">
                  <a:solidFill>
                    <a:schemeClr val="bg1"/>
                  </a:solidFill>
                  <a:cs typeface="Microsoft YaHei"/>
                </a:rPr>
                <a:t>的典型流程</a:t>
              </a:r>
              <a:endParaRPr lang="zh-CN" altLang="en-US" sz="2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2" name="Freeform 486"/>
            <p:cNvSpPr>
              <a:spLocks/>
            </p:cNvSpPr>
            <p:nvPr/>
          </p:nvSpPr>
          <p:spPr bwMode="gray">
            <a:xfrm>
              <a:off x="1525641" y="1108888"/>
              <a:ext cx="446676" cy="568325"/>
            </a:xfrm>
            <a:custGeom>
              <a:avLst/>
              <a:gdLst/>
              <a:ahLst/>
              <a:cxnLst>
                <a:cxn ang="0">
                  <a:pos x="372" y="1"/>
                </a:cxn>
                <a:cxn ang="0">
                  <a:pos x="372" y="358"/>
                </a:cxn>
                <a:cxn ang="0">
                  <a:pos x="165" y="357"/>
                </a:cxn>
                <a:cxn ang="0">
                  <a:pos x="0" y="181"/>
                </a:cxn>
                <a:cxn ang="0">
                  <a:pos x="164" y="1"/>
                </a:cxn>
                <a:cxn ang="0">
                  <a:pos x="372" y="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b="1" dirty="0" smtClean="0">
                  <a:solidFill>
                    <a:schemeClr val="bg1"/>
                  </a:solidFill>
                  <a:latin typeface="+mn-lt"/>
                  <a:ea typeface="+mj-ea"/>
                </a:rPr>
                <a:t>3</a:t>
              </a:r>
              <a:endParaRPr lang="zh-CN" altLang="en-US" sz="2400" b="1" dirty="0">
                <a:solidFill>
                  <a:schemeClr val="bg1"/>
                </a:solidFill>
                <a:latin typeface="+mn-lt"/>
                <a:ea typeface="+mj-ea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2410779" y="2017752"/>
            <a:ext cx="4856545" cy="4616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b="1" dirty="0" smtClean="0">
                <a:solidFill>
                  <a:schemeClr val="bg1"/>
                </a:solidFill>
                <a:cs typeface="Microsoft YaHei"/>
              </a:rPr>
              <a:t>Cinder</a:t>
            </a:r>
            <a:r>
              <a:rPr lang="zh-CN" altLang="en-US" sz="2400" b="1" dirty="0" smtClean="0">
                <a:solidFill>
                  <a:schemeClr val="bg1"/>
                </a:solidFill>
                <a:cs typeface="Microsoft YaHei"/>
              </a:rPr>
              <a:t>的设计架构</a:t>
            </a:r>
            <a:endParaRPr lang="en-US" altLang="zh-CN" sz="2400" b="1" dirty="0" smtClean="0">
              <a:solidFill>
                <a:schemeClr val="bg1"/>
              </a:solidFill>
              <a:cs typeface="Microsoft YaHei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821975" y="3629979"/>
            <a:ext cx="5418141" cy="540000"/>
            <a:chOff x="1525641" y="1101213"/>
            <a:chExt cx="5242189" cy="576000"/>
          </a:xfrm>
          <a:solidFill>
            <a:schemeClr val="bg1">
              <a:lumMod val="65000"/>
            </a:schemeClr>
          </a:solidFill>
        </p:grpSpPr>
        <p:sp>
          <p:nvSpPr>
            <p:cNvPr id="19" name="AutoShape 3"/>
            <p:cNvSpPr>
              <a:spLocks noChangeArrowheads="1"/>
            </p:cNvSpPr>
            <p:nvPr/>
          </p:nvSpPr>
          <p:spPr bwMode="auto">
            <a:xfrm>
              <a:off x="2046341" y="1101213"/>
              <a:ext cx="4721489" cy="576000"/>
            </a:xfrm>
            <a:prstGeom prst="roundRect">
              <a:avLst>
                <a:gd name="adj" fmla="val 16667"/>
              </a:avLst>
            </a:prstGeom>
            <a:grpFill/>
            <a:ln w="28575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marL="342900" marR="0" lvl="0" indent="-342900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altLang="zh-CN" sz="2400" b="1" dirty="0" smtClean="0">
                  <a:solidFill>
                    <a:schemeClr val="bg1"/>
                  </a:solidFill>
                  <a:ea typeface="+mj-ea"/>
                  <a:cs typeface="Microsoft YaHei"/>
                </a:rPr>
                <a:t>Glance</a:t>
              </a:r>
              <a:r>
                <a:rPr lang="zh-CN" altLang="en-US" sz="2400" b="1" dirty="0" smtClean="0">
                  <a:solidFill>
                    <a:schemeClr val="bg1"/>
                  </a:solidFill>
                  <a:ea typeface="+mj-ea"/>
                  <a:cs typeface="Microsoft YaHei"/>
                </a:rPr>
                <a:t>基本概念</a:t>
              </a:r>
              <a:endParaRPr lang="zh-CN" altLang="en-US" sz="2400" b="1" dirty="0" smtClean="0">
                <a:solidFill>
                  <a:schemeClr val="bg1"/>
                </a:solidFill>
                <a:ea typeface="+mj-ea"/>
                <a:cs typeface="Microsoft YaHei"/>
              </a:endParaRPr>
            </a:p>
          </p:txBody>
        </p:sp>
        <p:sp>
          <p:nvSpPr>
            <p:cNvPr id="20" name="Freeform 486"/>
            <p:cNvSpPr>
              <a:spLocks/>
            </p:cNvSpPr>
            <p:nvPr/>
          </p:nvSpPr>
          <p:spPr bwMode="gray">
            <a:xfrm>
              <a:off x="1525641" y="1108888"/>
              <a:ext cx="446676" cy="568325"/>
            </a:xfrm>
            <a:custGeom>
              <a:avLst/>
              <a:gdLst/>
              <a:ahLst/>
              <a:cxnLst>
                <a:cxn ang="0">
                  <a:pos x="372" y="1"/>
                </a:cxn>
                <a:cxn ang="0">
                  <a:pos x="372" y="358"/>
                </a:cxn>
                <a:cxn ang="0">
                  <a:pos x="165" y="357"/>
                </a:cxn>
                <a:cxn ang="0">
                  <a:pos x="0" y="181"/>
                </a:cxn>
                <a:cxn ang="0">
                  <a:pos x="164" y="1"/>
                </a:cxn>
                <a:cxn ang="0">
                  <a:pos x="372" y="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marL="342900" indent="-342900">
                <a:spcBef>
                  <a:spcPct val="0"/>
                </a:spcBef>
                <a:defRPr/>
              </a:pPr>
              <a:r>
                <a:rPr lang="en-US" altLang="zh-CN" sz="2400" b="1" dirty="0" smtClean="0">
                  <a:solidFill>
                    <a:schemeClr val="bg1"/>
                  </a:solidFill>
                  <a:ea typeface="+mj-ea"/>
                  <a:cs typeface="Microsoft YaHei"/>
                </a:rPr>
                <a:t>4</a:t>
              </a:r>
              <a:endParaRPr lang="zh-CN" altLang="en-US" sz="2400" b="1" dirty="0">
                <a:solidFill>
                  <a:schemeClr val="bg1"/>
                </a:solidFill>
                <a:ea typeface="+mj-ea"/>
                <a:cs typeface="Microsoft YaHe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OpenStack</a:t>
            </a:r>
            <a:r>
              <a:rPr lang="en-US" altLang="zh-CN" dirty="0" smtClean="0"/>
              <a:t>-----</a:t>
            </a:r>
            <a:r>
              <a:rPr lang="zh-CN" altLang="en-US" dirty="0" smtClean="0"/>
              <a:t>云操作系统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云操作系统和经典操作系统的类比</a:t>
            </a:r>
            <a:endParaRPr lang="en-US" altLang="zh-CN" sz="2400" dirty="0" smtClean="0"/>
          </a:p>
          <a:p>
            <a:pPr>
              <a:buFont typeface="Wingdings" pitchFamily="2" charset="2"/>
              <a:buChar char="u"/>
            </a:pPr>
            <a:r>
              <a:rPr lang="zh-CN" altLang="en-US" dirty="0" smtClean="0"/>
              <a:t>传统的</a:t>
            </a:r>
            <a:r>
              <a:rPr lang="zh-CN" altLang="en-US" dirty="0" smtClean="0">
                <a:solidFill>
                  <a:srgbClr val="FF0000"/>
                </a:solidFill>
              </a:rPr>
              <a:t>经典操作系统</a:t>
            </a:r>
            <a:r>
              <a:rPr lang="zh-CN" altLang="en-US" dirty="0" smtClean="0"/>
              <a:t>是把</a:t>
            </a:r>
            <a:r>
              <a:rPr lang="zh-CN" altLang="en-US" dirty="0" smtClean="0">
                <a:solidFill>
                  <a:srgbClr val="FF0000"/>
                </a:solidFill>
              </a:rPr>
              <a:t>线程</a:t>
            </a:r>
            <a:r>
              <a:rPr lang="zh-CN" altLang="en-US" dirty="0" smtClean="0"/>
              <a:t>调度到</a:t>
            </a:r>
            <a:r>
              <a:rPr lang="zh-CN" altLang="en-US" dirty="0" smtClean="0">
                <a:solidFill>
                  <a:srgbClr val="FF0000"/>
                </a:solidFill>
              </a:rPr>
              <a:t>物理主机的</a:t>
            </a:r>
            <a:r>
              <a:rPr lang="en-US" altLang="zh-CN" dirty="0" err="1" smtClean="0">
                <a:solidFill>
                  <a:srgbClr val="FF0000"/>
                </a:solidFill>
              </a:rPr>
              <a:t>cpu</a:t>
            </a:r>
            <a:r>
              <a:rPr lang="zh-CN" altLang="en-US" dirty="0" smtClean="0">
                <a:solidFill>
                  <a:srgbClr val="FF0000"/>
                </a:solidFill>
              </a:rPr>
              <a:t>核</a:t>
            </a:r>
            <a:r>
              <a:rPr lang="zh-CN" altLang="en-US" dirty="0" smtClean="0"/>
              <a:t>上，使其得以运行</a:t>
            </a:r>
            <a:endParaRPr lang="en-US" altLang="zh-CN" dirty="0" smtClean="0"/>
          </a:p>
          <a:p>
            <a:pPr>
              <a:buFont typeface="Wingdings" pitchFamily="2" charset="2"/>
              <a:buChar char="u"/>
            </a:pPr>
            <a:r>
              <a:rPr lang="zh-CN" altLang="en-US" dirty="0" smtClean="0">
                <a:solidFill>
                  <a:srgbClr val="FF0000"/>
                </a:solidFill>
              </a:rPr>
              <a:t>云操作系统</a:t>
            </a:r>
            <a:r>
              <a:rPr lang="zh-CN" altLang="en-US" dirty="0" smtClean="0"/>
              <a:t>是把</a:t>
            </a:r>
            <a:r>
              <a:rPr lang="zh-CN" altLang="en-US" dirty="0" smtClean="0">
                <a:solidFill>
                  <a:srgbClr val="FF0000"/>
                </a:solidFill>
              </a:rPr>
              <a:t>虚拟机</a:t>
            </a:r>
            <a:r>
              <a:rPr lang="zh-CN" altLang="en-US" dirty="0" smtClean="0"/>
              <a:t>调度到</a:t>
            </a:r>
            <a:r>
              <a:rPr lang="zh-CN" altLang="en-US" dirty="0" smtClean="0">
                <a:solidFill>
                  <a:srgbClr val="FF0000"/>
                </a:solidFill>
              </a:rPr>
              <a:t>物理主机</a:t>
            </a:r>
            <a:r>
              <a:rPr lang="zh-CN" altLang="en-US" dirty="0" smtClean="0"/>
              <a:t>上，使其得以运行</a:t>
            </a:r>
            <a:endParaRPr lang="en-US" altLang="zh-CN" dirty="0" smtClean="0"/>
          </a:p>
          <a:p>
            <a:pPr>
              <a:buFont typeface="Wingdings" pitchFamily="2" charset="2"/>
              <a:buChar char="u"/>
            </a:pPr>
            <a:r>
              <a:rPr lang="zh-CN" altLang="en-US" dirty="0" smtClean="0">
                <a:solidFill>
                  <a:srgbClr val="FF0000"/>
                </a:solidFill>
              </a:rPr>
              <a:t>虚拟机</a:t>
            </a:r>
            <a:r>
              <a:rPr lang="zh-CN" altLang="en-US" dirty="0" smtClean="0"/>
              <a:t>是云操作系统的</a:t>
            </a:r>
            <a:r>
              <a:rPr lang="zh-CN" altLang="en-US" dirty="0" smtClean="0">
                <a:solidFill>
                  <a:srgbClr val="FF0000"/>
                </a:solidFill>
              </a:rPr>
              <a:t>调度单位，线程是</a:t>
            </a:r>
            <a:r>
              <a:rPr lang="zh-CN" altLang="en-US" dirty="0" smtClean="0"/>
              <a:t>经典操作系统的</a:t>
            </a:r>
            <a:r>
              <a:rPr lang="zh-CN" altLang="en-US" dirty="0" smtClean="0">
                <a:solidFill>
                  <a:srgbClr val="FF0000"/>
                </a:solidFill>
              </a:rPr>
              <a:t>调度单位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>
              <a:buFont typeface="Wingdings" pitchFamily="2" charset="2"/>
              <a:buChar char="u"/>
            </a:pPr>
            <a:r>
              <a:rPr lang="zh-CN" altLang="en-US" dirty="0" smtClean="0">
                <a:solidFill>
                  <a:srgbClr val="FF0000"/>
                </a:solidFill>
              </a:rPr>
              <a:t>虚拟机</a:t>
            </a:r>
            <a:r>
              <a:rPr lang="zh-CN" altLang="en-US" dirty="0" smtClean="0"/>
              <a:t>被调到到目标主机后，会以物理主机操作系统的一个</a:t>
            </a:r>
            <a:r>
              <a:rPr lang="zh-CN" altLang="en-US" dirty="0" smtClean="0">
                <a:solidFill>
                  <a:srgbClr val="FF0000"/>
                </a:solidFill>
              </a:rPr>
              <a:t>进程</a:t>
            </a:r>
            <a:r>
              <a:rPr lang="zh-CN" altLang="en-US" dirty="0" smtClean="0"/>
              <a:t>而存在的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5"/>
          <p:cNvSpPr txBox="1">
            <a:spLocks/>
          </p:cNvSpPr>
          <p:nvPr/>
        </p:nvSpPr>
        <p:spPr>
          <a:xfrm>
            <a:off x="525486" y="339724"/>
            <a:ext cx="8145032" cy="660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noProof="0" dirty="0" smtClean="0">
                <a:solidFill>
                  <a:srgbClr val="008FD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云盘挂载流程 之 </a:t>
            </a:r>
            <a:r>
              <a:rPr lang="en-US" altLang="zh-CN" sz="2800" dirty="0" smtClean="0">
                <a:solidFill>
                  <a:srgbClr val="008FD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LVM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8FD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9550" y="999892"/>
            <a:ext cx="6048375" cy="3353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3"/>
          <p:cNvSpPr>
            <a:spLocks noChangeArrowheads="1"/>
          </p:cNvSpPr>
          <p:nvPr/>
        </p:nvSpPr>
        <p:spPr bwMode="black">
          <a:xfrm>
            <a:off x="6105525" y="1962150"/>
            <a:ext cx="2924175" cy="110997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3247" tIns="41622" rIns="83247" bIns="41622">
            <a:spAutoFit/>
          </a:bodyPr>
          <a:lstStyle/>
          <a:p>
            <a:pPr marL="342900" indent="-342900">
              <a:lnSpc>
                <a:spcPts val="2000"/>
              </a:lnSpc>
            </a:pPr>
            <a:r>
              <a:rPr lang="zh-CN" altLang="en-US" dirty="0" smtClean="0">
                <a:latin typeface="+mn-ea"/>
              </a:rPr>
              <a:t>   </a:t>
            </a:r>
            <a:r>
              <a:rPr lang="zh-CN" altLang="en-US" sz="2000" dirty="0" smtClean="0">
                <a:latin typeface="+mn-ea"/>
              </a:rPr>
              <a:t>通过</a:t>
            </a:r>
            <a:r>
              <a:rPr lang="en-US" altLang="zh-CN" sz="2000" dirty="0" err="1" smtClean="0">
                <a:latin typeface="+mn-ea"/>
              </a:rPr>
              <a:t>iscsi</a:t>
            </a:r>
            <a:r>
              <a:rPr lang="zh-CN" altLang="en-US" sz="2000" dirty="0" smtClean="0">
                <a:latin typeface="+mn-ea"/>
              </a:rPr>
              <a:t>协议将</a:t>
            </a:r>
            <a:r>
              <a:rPr lang="en-US" altLang="zh-CN" sz="2000" dirty="0" err="1" smtClean="0">
                <a:latin typeface="+mn-ea"/>
              </a:rPr>
              <a:t>lv</a:t>
            </a:r>
            <a:r>
              <a:rPr lang="zh-CN" altLang="en-US" sz="2000" dirty="0" smtClean="0">
                <a:latin typeface="+mn-ea"/>
              </a:rPr>
              <a:t>挂载到对应的节点，通过虚拟化技术传递给虚机使用</a:t>
            </a:r>
            <a:endParaRPr lang="en-US" altLang="zh-CN" sz="2000" dirty="0" smtClean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云盘挂载流程 之 磁阵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Rectangle 13"/>
          <p:cNvSpPr>
            <a:spLocks noChangeArrowheads="1"/>
          </p:cNvSpPr>
          <p:nvPr/>
        </p:nvSpPr>
        <p:spPr bwMode="black">
          <a:xfrm>
            <a:off x="5361934" y="561976"/>
            <a:ext cx="3782066" cy="39312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3247" tIns="41622" rIns="83247" bIns="41622">
            <a:spAutoFit/>
          </a:bodyPr>
          <a:lstStyle/>
          <a:p>
            <a:pPr marL="342900" indent="-342900">
              <a:lnSpc>
                <a:spcPts val="2000"/>
              </a:lnSpc>
              <a:buFont typeface="+mj-lt"/>
              <a:buAutoNum type="arabicPeriod"/>
            </a:pPr>
            <a:r>
              <a:rPr lang="zh-CN" altLang="zh-CN" dirty="0" smtClean="0"/>
              <a:t>获取</a:t>
            </a:r>
            <a:r>
              <a:rPr lang="en-US" altLang="zh-CN" dirty="0" smtClean="0"/>
              <a:t>device</a:t>
            </a:r>
            <a:r>
              <a:rPr lang="zh-CN" altLang="zh-CN" dirty="0" smtClean="0"/>
              <a:t>名，创建数据库</a:t>
            </a:r>
            <a:r>
              <a:rPr lang="en-US" altLang="zh-CN" dirty="0" err="1" smtClean="0"/>
              <a:t>bdm</a:t>
            </a:r>
            <a:endParaRPr lang="en-US" altLang="zh-CN" dirty="0" smtClean="0">
              <a:latin typeface="+mn-ea"/>
            </a:endParaRPr>
          </a:p>
          <a:p>
            <a:pPr marL="342900" indent="-342900">
              <a:lnSpc>
                <a:spcPts val="2000"/>
              </a:lnSpc>
              <a:buFont typeface="+mj-lt"/>
              <a:buAutoNum type="arabicPeriod"/>
            </a:pPr>
            <a:r>
              <a:rPr lang="zh-CN" altLang="zh-CN" dirty="0" smtClean="0"/>
              <a:t>调用</a:t>
            </a:r>
            <a:r>
              <a:rPr lang="en-US" altLang="zh-CN" dirty="0" smtClean="0"/>
              <a:t>cinder</a:t>
            </a:r>
            <a:r>
              <a:rPr lang="zh-CN" altLang="zh-CN" dirty="0" smtClean="0"/>
              <a:t>接口获取</a:t>
            </a:r>
            <a:r>
              <a:rPr lang="en-US" altLang="zh-CN" dirty="0" smtClean="0"/>
              <a:t>volume</a:t>
            </a:r>
            <a:r>
              <a:rPr lang="zh-CN" altLang="zh-CN" dirty="0" smtClean="0"/>
              <a:t>信息，并检测</a:t>
            </a:r>
            <a:r>
              <a:rPr lang="en-US" altLang="zh-CN" dirty="0" smtClean="0"/>
              <a:t>volume</a:t>
            </a:r>
            <a:r>
              <a:rPr lang="zh-CN" altLang="zh-CN" dirty="0" smtClean="0"/>
              <a:t>状态是否能</a:t>
            </a:r>
            <a:r>
              <a:rPr lang="en-US" altLang="zh-CN" dirty="0" smtClean="0"/>
              <a:t>attach</a:t>
            </a:r>
            <a:r>
              <a:rPr lang="zh-CN" altLang="zh-CN" dirty="0" smtClean="0"/>
              <a:t>，修改卷状态为</a:t>
            </a:r>
            <a:r>
              <a:rPr lang="en-US" altLang="zh-CN" dirty="0" smtClean="0"/>
              <a:t>attaching</a:t>
            </a:r>
          </a:p>
          <a:p>
            <a:pPr marL="342900" indent="-342900">
              <a:lnSpc>
                <a:spcPts val="2000"/>
              </a:lnSpc>
              <a:buFont typeface="+mj-lt"/>
              <a:buAutoNum type="arabicPeriod"/>
            </a:pPr>
            <a:r>
              <a:rPr lang="zh-CN" altLang="zh-CN" dirty="0" smtClean="0"/>
              <a:t>获取</a:t>
            </a:r>
            <a:r>
              <a:rPr lang="en-US" altLang="zh-CN" dirty="0" smtClean="0"/>
              <a:t>connector</a:t>
            </a:r>
            <a:r>
              <a:rPr lang="zh-CN" altLang="zh-CN" dirty="0" smtClean="0"/>
              <a:t>信息，调用</a:t>
            </a:r>
            <a:r>
              <a:rPr lang="en-US" altLang="zh-CN" dirty="0" err="1" smtClean="0"/>
              <a:t>initialize_connection</a:t>
            </a:r>
            <a:r>
              <a:rPr lang="zh-CN" altLang="zh-CN" dirty="0" smtClean="0"/>
              <a:t>初始化连接得到</a:t>
            </a:r>
            <a:r>
              <a:rPr lang="en-US" altLang="zh-CN" dirty="0" err="1" smtClean="0"/>
              <a:t>connection_info</a:t>
            </a:r>
            <a:r>
              <a:rPr lang="en-US" altLang="zh-CN" dirty="0" smtClean="0"/>
              <a:t> </a:t>
            </a:r>
            <a:endParaRPr lang="en-US" altLang="zh-CN" dirty="0" smtClean="0">
              <a:latin typeface="+mn-ea"/>
            </a:endParaRPr>
          </a:p>
          <a:p>
            <a:pPr marL="342900" indent="-342900">
              <a:lnSpc>
                <a:spcPts val="2000"/>
              </a:lnSpc>
              <a:buFont typeface="+mj-lt"/>
              <a:buAutoNum type="arabicPeriod"/>
            </a:pPr>
            <a:r>
              <a:rPr lang="zh-CN" altLang="zh-CN" dirty="0" smtClean="0"/>
              <a:t>根据</a:t>
            </a:r>
            <a:r>
              <a:rPr lang="en-US" altLang="zh-CN" dirty="0" err="1" smtClean="0"/>
              <a:t>virt</a:t>
            </a:r>
            <a:r>
              <a:rPr lang="zh-CN" altLang="zh-CN" dirty="0" smtClean="0"/>
              <a:t>类型调用</a:t>
            </a:r>
            <a:r>
              <a:rPr lang="en-US" altLang="zh-CN" dirty="0" err="1" smtClean="0"/>
              <a:t>attach_volume</a:t>
            </a:r>
            <a:r>
              <a:rPr lang="en-US" altLang="zh-CN" dirty="0" smtClean="0"/>
              <a:t>,</a:t>
            </a:r>
            <a:r>
              <a:rPr lang="zh-CN" altLang="en-US" dirty="0" smtClean="0"/>
              <a:t>调用对应的</a:t>
            </a:r>
            <a:r>
              <a:rPr lang="en-US" altLang="zh-CN" dirty="0" err="1" smtClean="0"/>
              <a:t>connect_volume</a:t>
            </a:r>
            <a:r>
              <a:rPr lang="zh-CN" altLang="en-US" dirty="0" smtClean="0"/>
              <a:t>连接卷</a:t>
            </a:r>
            <a:endParaRPr lang="en-US" altLang="zh-CN" dirty="0" smtClean="0"/>
          </a:p>
          <a:p>
            <a:pPr marL="342900" indent="-342900">
              <a:lnSpc>
                <a:spcPts val="2000"/>
              </a:lnSpc>
              <a:buFont typeface="+mj-lt"/>
              <a:buAutoNum type="arabicPeriod"/>
            </a:pPr>
            <a:r>
              <a:rPr lang="zh-CN" altLang="zh-CN" dirty="0" smtClean="0"/>
              <a:t>得到映射到本地的设备路径</a:t>
            </a:r>
            <a:endParaRPr lang="en-US" altLang="zh-CN" dirty="0" smtClean="0"/>
          </a:p>
          <a:p>
            <a:pPr marL="342900" indent="-342900">
              <a:lnSpc>
                <a:spcPts val="2000"/>
              </a:lnSpc>
              <a:buFont typeface="+mj-lt"/>
              <a:buAutoNum type="arabicPeriod"/>
            </a:pPr>
            <a:r>
              <a:rPr lang="zh-CN" altLang="zh-CN" dirty="0" smtClean="0"/>
              <a:t>生成</a:t>
            </a:r>
            <a:r>
              <a:rPr lang="en-US" altLang="zh-CN" dirty="0" err="1" smtClean="0"/>
              <a:t>xlm</a:t>
            </a:r>
            <a:r>
              <a:rPr lang="zh-CN" altLang="zh-CN" dirty="0" smtClean="0"/>
              <a:t>文档，</a:t>
            </a:r>
            <a:r>
              <a:rPr lang="zh-CN" altLang="en-US" dirty="0" smtClean="0"/>
              <a:t>调用</a:t>
            </a:r>
            <a:r>
              <a:rPr lang="en-US" altLang="zh-CN" dirty="0" err="1" smtClean="0"/>
              <a:t>libvirt</a:t>
            </a:r>
            <a:r>
              <a:rPr lang="zh-CN" altLang="en-US" dirty="0" smtClean="0"/>
              <a:t>接口装载卷</a:t>
            </a:r>
            <a:endParaRPr lang="en-US" altLang="zh-CN" dirty="0" smtClean="0"/>
          </a:p>
          <a:p>
            <a:pPr marL="342900" indent="-342900">
              <a:lnSpc>
                <a:spcPts val="2000"/>
              </a:lnSpc>
              <a:buFont typeface="+mj-lt"/>
              <a:buAutoNum type="arabicPeriod"/>
            </a:pPr>
            <a:r>
              <a:rPr lang="zh-CN" altLang="zh-CN" dirty="0" smtClean="0"/>
              <a:t>调用</a:t>
            </a:r>
            <a:r>
              <a:rPr lang="en-US" altLang="zh-CN" dirty="0" smtClean="0"/>
              <a:t>cinder</a:t>
            </a:r>
            <a:r>
              <a:rPr lang="zh-CN" altLang="zh-CN" dirty="0" smtClean="0"/>
              <a:t>接口修改卷状态为</a:t>
            </a:r>
            <a:r>
              <a:rPr lang="en-US" altLang="zh-CN" dirty="0" smtClean="0"/>
              <a:t>attached</a:t>
            </a:r>
            <a:endParaRPr lang="en-US" altLang="zh-CN" dirty="0" smtClean="0">
              <a:latin typeface="+mn-ea"/>
            </a:endParaRPr>
          </a:p>
        </p:txBody>
      </p:sp>
      <p:pic>
        <p:nvPicPr>
          <p:cNvPr id="11" name="图片 10" descr="http://www.rackspace.com/knowledge_center/sites/default/files/styles/full_width/public/field/image/emc-reff-arch-cody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214" y="664190"/>
            <a:ext cx="4990045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/>
          <p:cNvGrpSpPr/>
          <p:nvPr/>
        </p:nvGrpSpPr>
        <p:grpSpPr>
          <a:xfrm>
            <a:off x="1821975" y="1101213"/>
            <a:ext cx="5418141" cy="540000"/>
            <a:chOff x="1525641" y="1101213"/>
            <a:chExt cx="5242189" cy="576000"/>
          </a:xfrm>
          <a:solidFill>
            <a:schemeClr val="bg1">
              <a:lumMod val="65000"/>
            </a:schemeClr>
          </a:solidFill>
        </p:grpSpPr>
        <p:sp>
          <p:nvSpPr>
            <p:cNvPr id="5" name="AutoShape 3"/>
            <p:cNvSpPr>
              <a:spLocks noChangeArrowheads="1"/>
            </p:cNvSpPr>
            <p:nvPr/>
          </p:nvSpPr>
          <p:spPr bwMode="auto">
            <a:xfrm>
              <a:off x="2046341" y="1101213"/>
              <a:ext cx="4721489" cy="576000"/>
            </a:xfrm>
            <a:prstGeom prst="roundRect">
              <a:avLst>
                <a:gd name="adj" fmla="val 16667"/>
              </a:avLst>
            </a:prstGeom>
            <a:grpFill/>
            <a:ln w="28575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marL="342900" indent="-342900" fontAlgn="auto">
                <a:spcAft>
                  <a:spcPts val="0"/>
                </a:spcAft>
                <a:defRPr/>
              </a:pPr>
              <a:r>
                <a:rPr lang="en-US" altLang="zh-CN" sz="2400" b="1" dirty="0" smtClean="0">
                  <a:solidFill>
                    <a:schemeClr val="bg1"/>
                  </a:solidFill>
                  <a:latin typeface="+mn-lt"/>
                  <a:ea typeface="+mj-ea"/>
                  <a:cs typeface="Microsoft YaHei"/>
                </a:rPr>
                <a:t>Cinder</a:t>
              </a:r>
              <a:r>
                <a:rPr lang="zh-CN" altLang="en-US" sz="2400" b="1" dirty="0" smtClean="0">
                  <a:solidFill>
                    <a:schemeClr val="bg1"/>
                  </a:solidFill>
                  <a:latin typeface="+mn-lt"/>
                  <a:ea typeface="+mj-ea"/>
                  <a:cs typeface="Microsoft YaHei"/>
                </a:rPr>
                <a:t>的基本概念</a:t>
              </a:r>
              <a:endParaRPr lang="en-US" altLang="zh-CN" sz="2400" b="1" dirty="0" smtClean="0">
                <a:solidFill>
                  <a:schemeClr val="bg1"/>
                </a:solidFill>
                <a:latin typeface="+mn-lt"/>
                <a:ea typeface="+mj-ea"/>
                <a:cs typeface="Microsoft YaHei"/>
              </a:endParaRPr>
            </a:p>
          </p:txBody>
        </p:sp>
        <p:sp>
          <p:nvSpPr>
            <p:cNvPr id="6" name="Freeform 486"/>
            <p:cNvSpPr>
              <a:spLocks/>
            </p:cNvSpPr>
            <p:nvPr/>
          </p:nvSpPr>
          <p:spPr bwMode="gray">
            <a:xfrm>
              <a:off x="1525641" y="1108888"/>
              <a:ext cx="446676" cy="568325"/>
            </a:xfrm>
            <a:custGeom>
              <a:avLst/>
              <a:gdLst/>
              <a:ahLst/>
              <a:cxnLst>
                <a:cxn ang="0">
                  <a:pos x="372" y="1"/>
                </a:cxn>
                <a:cxn ang="0">
                  <a:pos x="372" y="358"/>
                </a:cxn>
                <a:cxn ang="0">
                  <a:pos x="165" y="357"/>
                </a:cxn>
                <a:cxn ang="0">
                  <a:pos x="0" y="181"/>
                </a:cxn>
                <a:cxn ang="0">
                  <a:pos x="164" y="1"/>
                </a:cxn>
                <a:cxn ang="0">
                  <a:pos x="372" y="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dirty="0" smtClean="0">
                  <a:solidFill>
                    <a:schemeClr val="bg1"/>
                  </a:solidFill>
                  <a:latin typeface="+mn-lt"/>
                  <a:ea typeface="+mj-ea"/>
                </a:rPr>
                <a:t>1</a:t>
              </a:r>
              <a:endParaRPr lang="zh-CN" altLang="en-US" sz="2400" dirty="0">
                <a:solidFill>
                  <a:schemeClr val="bg1"/>
                </a:solidFill>
                <a:latin typeface="+mn-lt"/>
                <a:ea typeface="+mj-ea"/>
              </a:endParaRPr>
            </a:p>
          </p:txBody>
        </p:sp>
      </p:grpSp>
      <p:grpSp>
        <p:nvGrpSpPr>
          <p:cNvPr id="3" name="组合 6"/>
          <p:cNvGrpSpPr/>
          <p:nvPr/>
        </p:nvGrpSpPr>
        <p:grpSpPr>
          <a:xfrm>
            <a:off x="1833264" y="2003801"/>
            <a:ext cx="5418141" cy="540000"/>
            <a:chOff x="1525641" y="1101213"/>
            <a:chExt cx="5242189" cy="576000"/>
          </a:xfrm>
          <a:solidFill>
            <a:schemeClr val="bg1">
              <a:lumMod val="65000"/>
            </a:schemeClr>
          </a:solidFill>
        </p:grpSpPr>
        <p:sp>
          <p:nvSpPr>
            <p:cNvPr id="8" name="AutoShape 3"/>
            <p:cNvSpPr>
              <a:spLocks noChangeArrowheads="1"/>
            </p:cNvSpPr>
            <p:nvPr/>
          </p:nvSpPr>
          <p:spPr bwMode="auto">
            <a:xfrm>
              <a:off x="2046341" y="1101213"/>
              <a:ext cx="4721489" cy="576000"/>
            </a:xfrm>
            <a:prstGeom prst="roundRect">
              <a:avLst>
                <a:gd name="adj" fmla="val 16667"/>
              </a:avLst>
            </a:prstGeom>
            <a:grpFill/>
            <a:ln w="28575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marL="342900" marR="0" lvl="0" indent="-342900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endParaRPr lang="zh-CN" altLang="en-US" sz="2400" b="1" dirty="0" smtClean="0">
                <a:solidFill>
                  <a:schemeClr val="bg1"/>
                </a:solidFill>
                <a:ea typeface="+mj-ea"/>
                <a:cs typeface="Microsoft YaHei"/>
              </a:endParaRPr>
            </a:p>
          </p:txBody>
        </p:sp>
        <p:sp>
          <p:nvSpPr>
            <p:cNvPr id="9" name="Freeform 486"/>
            <p:cNvSpPr>
              <a:spLocks/>
            </p:cNvSpPr>
            <p:nvPr/>
          </p:nvSpPr>
          <p:spPr bwMode="gray">
            <a:xfrm>
              <a:off x="1525641" y="1108888"/>
              <a:ext cx="446676" cy="568325"/>
            </a:xfrm>
            <a:custGeom>
              <a:avLst/>
              <a:gdLst/>
              <a:ahLst/>
              <a:cxnLst>
                <a:cxn ang="0">
                  <a:pos x="372" y="1"/>
                </a:cxn>
                <a:cxn ang="0">
                  <a:pos x="372" y="358"/>
                </a:cxn>
                <a:cxn ang="0">
                  <a:pos x="165" y="357"/>
                </a:cxn>
                <a:cxn ang="0">
                  <a:pos x="0" y="181"/>
                </a:cxn>
                <a:cxn ang="0">
                  <a:pos x="164" y="1"/>
                </a:cxn>
                <a:cxn ang="0">
                  <a:pos x="372" y="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marL="342900" indent="-342900">
                <a:spcBef>
                  <a:spcPct val="0"/>
                </a:spcBef>
                <a:defRPr/>
              </a:pPr>
              <a:r>
                <a:rPr lang="en-US" altLang="zh-CN" sz="2400" b="1" dirty="0" smtClean="0">
                  <a:solidFill>
                    <a:schemeClr val="bg1"/>
                  </a:solidFill>
                  <a:ea typeface="+mj-ea"/>
                  <a:cs typeface="Microsoft YaHei"/>
                </a:rPr>
                <a:t>2</a:t>
              </a:r>
              <a:endParaRPr lang="zh-CN" altLang="en-US" sz="2400" b="1" dirty="0">
                <a:solidFill>
                  <a:schemeClr val="bg1"/>
                </a:solidFill>
                <a:ea typeface="+mj-ea"/>
                <a:cs typeface="Microsoft YaHei"/>
              </a:endParaRPr>
            </a:p>
          </p:txBody>
        </p:sp>
      </p:grpSp>
      <p:grpSp>
        <p:nvGrpSpPr>
          <p:cNvPr id="4" name="组合 9"/>
          <p:cNvGrpSpPr/>
          <p:nvPr/>
        </p:nvGrpSpPr>
        <p:grpSpPr>
          <a:xfrm>
            <a:off x="1833264" y="2880294"/>
            <a:ext cx="5418141" cy="540000"/>
            <a:chOff x="1525641" y="1101213"/>
            <a:chExt cx="5242189" cy="576000"/>
          </a:xfrm>
          <a:solidFill>
            <a:schemeClr val="bg1">
              <a:lumMod val="65000"/>
            </a:schemeClr>
          </a:solidFill>
        </p:grpSpPr>
        <p:sp>
          <p:nvSpPr>
            <p:cNvPr id="11" name="AutoShape 3"/>
            <p:cNvSpPr>
              <a:spLocks noChangeArrowheads="1"/>
            </p:cNvSpPr>
            <p:nvPr/>
          </p:nvSpPr>
          <p:spPr bwMode="auto">
            <a:xfrm>
              <a:off x="2046341" y="1101213"/>
              <a:ext cx="4721489" cy="576000"/>
            </a:xfrm>
            <a:prstGeom prst="roundRect">
              <a:avLst>
                <a:gd name="adj" fmla="val 16667"/>
              </a:avLst>
            </a:prstGeom>
            <a:grpFill/>
            <a:ln w="28575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lvl="0">
                <a:defRPr/>
              </a:pPr>
              <a:r>
                <a:rPr lang="en-US" altLang="zh-CN" sz="2400" b="1" dirty="0" smtClean="0">
                  <a:solidFill>
                    <a:schemeClr val="bg1"/>
                  </a:solidFill>
                  <a:cs typeface="Microsoft YaHei"/>
                </a:rPr>
                <a:t>Cinder</a:t>
              </a:r>
              <a:r>
                <a:rPr lang="zh-CN" altLang="en-US" sz="2400" b="1" dirty="0" smtClean="0">
                  <a:solidFill>
                    <a:schemeClr val="bg1"/>
                  </a:solidFill>
                  <a:cs typeface="Microsoft YaHei"/>
                </a:rPr>
                <a:t>的典型流程</a:t>
              </a:r>
              <a:endParaRPr lang="zh-CN" altLang="en-US" sz="2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2" name="Freeform 486"/>
            <p:cNvSpPr>
              <a:spLocks/>
            </p:cNvSpPr>
            <p:nvPr/>
          </p:nvSpPr>
          <p:spPr bwMode="gray">
            <a:xfrm>
              <a:off x="1525641" y="1108888"/>
              <a:ext cx="446676" cy="568325"/>
            </a:xfrm>
            <a:custGeom>
              <a:avLst/>
              <a:gdLst/>
              <a:ahLst/>
              <a:cxnLst>
                <a:cxn ang="0">
                  <a:pos x="372" y="1"/>
                </a:cxn>
                <a:cxn ang="0">
                  <a:pos x="372" y="358"/>
                </a:cxn>
                <a:cxn ang="0">
                  <a:pos x="165" y="357"/>
                </a:cxn>
                <a:cxn ang="0">
                  <a:pos x="0" y="181"/>
                </a:cxn>
                <a:cxn ang="0">
                  <a:pos x="164" y="1"/>
                </a:cxn>
                <a:cxn ang="0">
                  <a:pos x="372" y="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b="1" dirty="0" smtClean="0">
                  <a:solidFill>
                    <a:schemeClr val="bg1"/>
                  </a:solidFill>
                  <a:latin typeface="+mn-lt"/>
                  <a:ea typeface="+mj-ea"/>
                </a:rPr>
                <a:t>3</a:t>
              </a:r>
              <a:endParaRPr lang="zh-CN" altLang="en-US" sz="2400" b="1" dirty="0">
                <a:solidFill>
                  <a:schemeClr val="bg1"/>
                </a:solidFill>
                <a:latin typeface="+mn-lt"/>
                <a:ea typeface="+mj-ea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2410779" y="2017752"/>
            <a:ext cx="4856545" cy="4616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b="1" dirty="0" smtClean="0">
                <a:solidFill>
                  <a:schemeClr val="bg1"/>
                </a:solidFill>
                <a:cs typeface="Microsoft YaHei"/>
              </a:rPr>
              <a:t>Cinder</a:t>
            </a:r>
            <a:r>
              <a:rPr lang="zh-CN" altLang="en-US" sz="2400" b="1" dirty="0" smtClean="0">
                <a:solidFill>
                  <a:schemeClr val="bg1"/>
                </a:solidFill>
                <a:cs typeface="Microsoft YaHei"/>
              </a:rPr>
              <a:t>的设计架构</a:t>
            </a:r>
            <a:endParaRPr lang="en-US" altLang="zh-CN" sz="2400" b="1" dirty="0" smtClean="0">
              <a:solidFill>
                <a:schemeClr val="bg1"/>
              </a:solidFill>
              <a:cs typeface="Microsoft YaHei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821975" y="3629979"/>
            <a:ext cx="5418141" cy="540000"/>
            <a:chOff x="1525641" y="1101213"/>
            <a:chExt cx="5242189" cy="576000"/>
          </a:xfrm>
          <a:solidFill>
            <a:schemeClr val="tx1"/>
          </a:solidFill>
        </p:grpSpPr>
        <p:sp>
          <p:nvSpPr>
            <p:cNvPr id="19" name="AutoShape 3"/>
            <p:cNvSpPr>
              <a:spLocks noChangeArrowheads="1"/>
            </p:cNvSpPr>
            <p:nvPr/>
          </p:nvSpPr>
          <p:spPr bwMode="auto">
            <a:xfrm>
              <a:off x="2046341" y="1101213"/>
              <a:ext cx="4721489" cy="576000"/>
            </a:xfrm>
            <a:prstGeom prst="roundRect">
              <a:avLst>
                <a:gd name="adj" fmla="val 16667"/>
              </a:avLst>
            </a:prstGeom>
            <a:grpFill/>
            <a:ln w="28575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marL="342900" marR="0" lvl="0" indent="-342900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altLang="zh-CN" sz="2400" b="1" dirty="0" smtClean="0">
                  <a:solidFill>
                    <a:schemeClr val="bg1"/>
                  </a:solidFill>
                  <a:ea typeface="+mj-ea"/>
                  <a:cs typeface="Microsoft YaHei"/>
                </a:rPr>
                <a:t>Glance</a:t>
              </a:r>
              <a:r>
                <a:rPr lang="zh-CN" altLang="en-US" sz="2400" b="1" dirty="0" smtClean="0">
                  <a:solidFill>
                    <a:schemeClr val="bg1"/>
                  </a:solidFill>
                  <a:ea typeface="+mj-ea"/>
                  <a:cs typeface="Microsoft YaHei"/>
                </a:rPr>
                <a:t>基本概念</a:t>
              </a:r>
              <a:endParaRPr lang="zh-CN" altLang="en-US" sz="2400" b="1" dirty="0" smtClean="0">
                <a:solidFill>
                  <a:schemeClr val="bg1"/>
                </a:solidFill>
                <a:ea typeface="+mj-ea"/>
                <a:cs typeface="Microsoft YaHei"/>
              </a:endParaRPr>
            </a:p>
          </p:txBody>
        </p:sp>
        <p:sp>
          <p:nvSpPr>
            <p:cNvPr id="20" name="Freeform 486"/>
            <p:cNvSpPr>
              <a:spLocks/>
            </p:cNvSpPr>
            <p:nvPr/>
          </p:nvSpPr>
          <p:spPr bwMode="gray">
            <a:xfrm>
              <a:off x="1525641" y="1108888"/>
              <a:ext cx="446676" cy="568325"/>
            </a:xfrm>
            <a:custGeom>
              <a:avLst/>
              <a:gdLst/>
              <a:ahLst/>
              <a:cxnLst>
                <a:cxn ang="0">
                  <a:pos x="372" y="1"/>
                </a:cxn>
                <a:cxn ang="0">
                  <a:pos x="372" y="358"/>
                </a:cxn>
                <a:cxn ang="0">
                  <a:pos x="165" y="357"/>
                </a:cxn>
                <a:cxn ang="0">
                  <a:pos x="0" y="181"/>
                </a:cxn>
                <a:cxn ang="0">
                  <a:pos x="164" y="1"/>
                </a:cxn>
                <a:cxn ang="0">
                  <a:pos x="372" y="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marL="342900" indent="-342900">
                <a:spcBef>
                  <a:spcPct val="0"/>
                </a:spcBef>
                <a:defRPr/>
              </a:pPr>
              <a:r>
                <a:rPr lang="en-US" altLang="zh-CN" sz="2400" b="1" dirty="0" smtClean="0">
                  <a:solidFill>
                    <a:schemeClr val="bg1"/>
                  </a:solidFill>
                  <a:ea typeface="+mj-ea"/>
                  <a:cs typeface="Microsoft YaHei"/>
                </a:rPr>
                <a:t>4</a:t>
              </a:r>
              <a:endParaRPr lang="zh-CN" altLang="en-US" sz="2400" b="1" dirty="0">
                <a:solidFill>
                  <a:schemeClr val="bg1"/>
                </a:solidFill>
                <a:ea typeface="+mj-ea"/>
                <a:cs typeface="Microsoft YaHe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Glance</a:t>
            </a:r>
            <a:r>
              <a:rPr lang="zh-CN" altLang="en-US" dirty="0" smtClean="0"/>
              <a:t>架构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 descr="http://blog.chinaunix.net/attachment/201303/1/20940095_1362119997rrQD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1059582"/>
            <a:ext cx="6336704" cy="3510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/>
        </p:nvSpPr>
        <p:spPr bwMode="black">
          <a:xfrm>
            <a:off x="623779" y="992595"/>
            <a:ext cx="7536766" cy="3405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3247" tIns="41622" rIns="83247" bIns="41622">
            <a:spAutoFit/>
          </a:bodyPr>
          <a:lstStyle/>
          <a:p>
            <a:pPr marL="36000" indent="-36000">
              <a:lnSpc>
                <a:spcPts val="2000"/>
              </a:lnSpc>
              <a:buFont typeface="Wingdings" pitchFamily="2" charset="2"/>
              <a:buChar char="l"/>
            </a:pPr>
            <a:r>
              <a:rPr lang="en-US" altLang="zh-CN" dirty="0" smtClean="0">
                <a:latin typeface="+mn-ea"/>
              </a:rPr>
              <a:t> </a:t>
            </a:r>
            <a:r>
              <a:rPr lang="zh-CN" altLang="en-US" dirty="0" smtClean="0">
                <a:latin typeface="+mn-ea"/>
              </a:rPr>
              <a:t>逻辑架构</a:t>
            </a:r>
            <a:endParaRPr lang="en-US" altLang="zh-CN" dirty="0" smtClean="0">
              <a:latin typeface="+mn-ea"/>
            </a:endParaRPr>
          </a:p>
        </p:txBody>
      </p:sp>
      <p:sp>
        <p:nvSpPr>
          <p:cNvPr id="27" name="标题 5"/>
          <p:cNvSpPr txBox="1">
            <a:spLocks/>
          </p:cNvSpPr>
          <p:nvPr/>
        </p:nvSpPr>
        <p:spPr>
          <a:xfrm>
            <a:off x="525486" y="339724"/>
            <a:ext cx="8145032" cy="660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8FD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OpenStack-Glance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8FD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93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9331" name="Object 3"/>
          <p:cNvGraphicFramePr>
            <a:graphicFrameLocks noChangeAspect="1"/>
          </p:cNvGraphicFramePr>
          <p:nvPr/>
        </p:nvGraphicFramePr>
        <p:xfrm>
          <a:off x="2302933" y="992595"/>
          <a:ext cx="5508977" cy="3691113"/>
        </p:xfrm>
        <a:graphic>
          <a:graphicData uri="http://schemas.openxmlformats.org/presentationml/2006/ole">
            <p:oleObj spid="_x0000_s27650" name="Visio" r:id="rId4" imgW="5912739" imgH="4645533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从镜像创建虚拟机</a:t>
            </a:r>
            <a:endParaRPr lang="zh-CN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668" y="1059582"/>
            <a:ext cx="8283715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/>
        </p:nvSpPr>
        <p:spPr bwMode="black">
          <a:xfrm>
            <a:off x="623779" y="992595"/>
            <a:ext cx="7536766" cy="3405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3247" tIns="41622" rIns="83247" bIns="41622">
            <a:spAutoFit/>
          </a:bodyPr>
          <a:lstStyle/>
          <a:p>
            <a:pPr marL="36000" indent="-36000">
              <a:lnSpc>
                <a:spcPts val="2000"/>
              </a:lnSpc>
              <a:buFont typeface="Wingdings" pitchFamily="2" charset="2"/>
              <a:buChar char="l"/>
            </a:pPr>
            <a:r>
              <a:rPr lang="zh-CN" altLang="en-US" dirty="0" smtClean="0">
                <a:latin typeface="+mn-ea"/>
              </a:rPr>
              <a:t>基本概念</a:t>
            </a:r>
            <a:endParaRPr lang="en-US" altLang="zh-CN" dirty="0" smtClean="0">
              <a:latin typeface="+mn-ea"/>
            </a:endParaRPr>
          </a:p>
        </p:txBody>
      </p:sp>
      <p:sp>
        <p:nvSpPr>
          <p:cNvPr id="27" name="标题 5"/>
          <p:cNvSpPr txBox="1">
            <a:spLocks/>
          </p:cNvSpPr>
          <p:nvPr/>
        </p:nvSpPr>
        <p:spPr>
          <a:xfrm>
            <a:off x="525486" y="339724"/>
            <a:ext cx="8145032" cy="660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8FD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OpenStack-Glance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8FD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Rectangle 13"/>
          <p:cNvSpPr>
            <a:spLocks noChangeArrowheads="1"/>
          </p:cNvSpPr>
          <p:nvPr/>
        </p:nvSpPr>
        <p:spPr bwMode="black">
          <a:xfrm>
            <a:off x="951157" y="1333132"/>
            <a:ext cx="7536766" cy="110997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3247" tIns="41622" rIns="83247" bIns="41622">
            <a:spAutoFit/>
          </a:bodyPr>
          <a:lstStyle/>
          <a:p>
            <a:pPr marL="36000" indent="-36000">
              <a:lnSpc>
                <a:spcPts val="2000"/>
              </a:lnSpc>
              <a:buFont typeface="Wingdings" pitchFamily="2" charset="2"/>
              <a:buChar char="l"/>
            </a:pPr>
            <a:r>
              <a:rPr lang="zh-CN" altLang="en-US" dirty="0" smtClean="0">
                <a:latin typeface="+mn-ea"/>
              </a:rPr>
              <a:t>虚拟机镜像</a:t>
            </a:r>
            <a:endParaRPr lang="en-US" altLang="zh-CN" dirty="0" smtClean="0">
              <a:latin typeface="+mn-ea"/>
            </a:endParaRPr>
          </a:p>
          <a:p>
            <a:pPr marL="36000" indent="-36000">
              <a:lnSpc>
                <a:spcPts val="2000"/>
              </a:lnSpc>
              <a:buFont typeface="Wingdings" pitchFamily="2" charset="2"/>
              <a:buChar char="l"/>
            </a:pPr>
            <a:r>
              <a:rPr lang="zh-CN" altLang="en-US" dirty="0" smtClean="0">
                <a:latin typeface="+mn-ea"/>
              </a:rPr>
              <a:t>镜像的磁盘和容器格式</a:t>
            </a:r>
            <a:endParaRPr lang="en-US" altLang="zh-CN" dirty="0" smtClean="0">
              <a:latin typeface="+mn-ea"/>
            </a:endParaRPr>
          </a:p>
          <a:p>
            <a:pPr marL="36000" indent="-36000">
              <a:lnSpc>
                <a:spcPts val="2000"/>
              </a:lnSpc>
              <a:buFont typeface="Wingdings" pitchFamily="2" charset="2"/>
              <a:buChar char="l"/>
            </a:pPr>
            <a:r>
              <a:rPr lang="zh-CN" altLang="en-US" dirty="0" smtClean="0">
                <a:latin typeface="+mn-ea"/>
              </a:rPr>
              <a:t>镜像的状态</a:t>
            </a:r>
            <a:endParaRPr lang="en-US" altLang="zh-CN" dirty="0" smtClean="0">
              <a:latin typeface="+mn-ea"/>
            </a:endParaRPr>
          </a:p>
          <a:p>
            <a:pPr marL="36000" indent="-36000">
              <a:lnSpc>
                <a:spcPts val="2000"/>
              </a:lnSpc>
              <a:buFont typeface="Wingdings" pitchFamily="2" charset="2"/>
              <a:buChar char="l"/>
            </a:pPr>
            <a:r>
              <a:rPr lang="zh-CN" altLang="en-US" dirty="0" smtClean="0">
                <a:latin typeface="+mn-ea"/>
              </a:rPr>
              <a:t>镜像的属性</a:t>
            </a:r>
            <a:endParaRPr lang="en-US" altLang="zh-CN" dirty="0" smtClean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/>
        </p:nvSpPr>
        <p:spPr bwMode="black">
          <a:xfrm>
            <a:off x="623779" y="992595"/>
            <a:ext cx="7536766" cy="3405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3247" tIns="41622" rIns="83247" bIns="41622">
            <a:spAutoFit/>
          </a:bodyPr>
          <a:lstStyle/>
          <a:p>
            <a:pPr marL="36000" indent="-36000">
              <a:lnSpc>
                <a:spcPts val="2000"/>
              </a:lnSpc>
              <a:buFont typeface="Wingdings" pitchFamily="2" charset="2"/>
              <a:buChar char="l"/>
            </a:pPr>
            <a:r>
              <a:rPr lang="en-US" altLang="zh-CN" dirty="0" smtClean="0">
                <a:latin typeface="+mn-ea"/>
              </a:rPr>
              <a:t> </a:t>
            </a:r>
            <a:r>
              <a:rPr lang="zh-CN" altLang="en-US" dirty="0" smtClean="0">
                <a:latin typeface="+mn-ea"/>
              </a:rPr>
              <a:t>关键流程：镜像状态机</a:t>
            </a:r>
            <a:endParaRPr lang="en-US" altLang="zh-CN" dirty="0" smtClean="0">
              <a:latin typeface="+mn-ea"/>
            </a:endParaRPr>
          </a:p>
        </p:txBody>
      </p:sp>
      <p:sp>
        <p:nvSpPr>
          <p:cNvPr id="27" name="标题 5"/>
          <p:cNvSpPr txBox="1">
            <a:spLocks/>
          </p:cNvSpPr>
          <p:nvPr/>
        </p:nvSpPr>
        <p:spPr>
          <a:xfrm>
            <a:off x="525486" y="339724"/>
            <a:ext cx="8145032" cy="660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8FD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OpenStack-Glance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8FD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469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85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8545" name="Object 1"/>
          <p:cNvGraphicFramePr>
            <a:graphicFrameLocks noChangeAspect="1"/>
          </p:cNvGraphicFramePr>
          <p:nvPr/>
        </p:nvGraphicFramePr>
        <p:xfrm>
          <a:off x="3318933" y="508000"/>
          <a:ext cx="3467100" cy="4352925"/>
        </p:xfrm>
        <a:graphic>
          <a:graphicData uri="http://schemas.openxmlformats.org/presentationml/2006/ole">
            <p:oleObj spid="_x0000_s28674" name="Visio" r:id="rId3" imgW="3469005" imgH="435483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/>
        </p:nvSpPr>
        <p:spPr bwMode="black">
          <a:xfrm>
            <a:off x="623779" y="992595"/>
            <a:ext cx="7536766" cy="3405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3247" tIns="41622" rIns="83247" bIns="41622">
            <a:spAutoFit/>
          </a:bodyPr>
          <a:lstStyle/>
          <a:p>
            <a:pPr marL="36000" indent="-36000">
              <a:lnSpc>
                <a:spcPts val="2000"/>
              </a:lnSpc>
              <a:buFont typeface="Wingdings" pitchFamily="2" charset="2"/>
              <a:buChar char="l"/>
            </a:pPr>
            <a:r>
              <a:rPr lang="en-US" altLang="zh-CN" dirty="0" smtClean="0">
                <a:latin typeface="+mn-ea"/>
              </a:rPr>
              <a:t> </a:t>
            </a:r>
            <a:r>
              <a:rPr lang="zh-CN" altLang="en-US" dirty="0" smtClean="0">
                <a:latin typeface="+mn-ea"/>
              </a:rPr>
              <a:t>关键流程：上传镜像</a:t>
            </a:r>
            <a:endParaRPr lang="en-US" altLang="zh-CN" dirty="0" smtClean="0">
              <a:latin typeface="+mn-ea"/>
            </a:endParaRPr>
          </a:p>
        </p:txBody>
      </p:sp>
      <p:sp>
        <p:nvSpPr>
          <p:cNvPr id="27" name="标题 5"/>
          <p:cNvSpPr txBox="1">
            <a:spLocks/>
          </p:cNvSpPr>
          <p:nvPr/>
        </p:nvSpPr>
        <p:spPr>
          <a:xfrm>
            <a:off x="525486" y="339724"/>
            <a:ext cx="8145032" cy="660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8FD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OpenStack-Glance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8FD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469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85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146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02745" y="1333132"/>
            <a:ext cx="5257800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Content Placeholder 2"/>
          <p:cNvSpPr>
            <a:spLocks noGrp="1" noChangeArrowheads="1"/>
          </p:cNvSpPr>
          <p:nvPr>
            <p:ph idx="4294967295"/>
          </p:nvPr>
        </p:nvSpPr>
        <p:spPr>
          <a:xfrm>
            <a:off x="2222500" y="1179513"/>
            <a:ext cx="6921500" cy="3044825"/>
          </a:xfrm>
          <a:ln/>
        </p:spPr>
        <p:txBody>
          <a:bodyPr/>
          <a:lstStyle/>
          <a:p>
            <a:pPr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sz="1800" dirty="0" smtClean="0">
                <a:solidFill>
                  <a:schemeClr val="bg2"/>
                </a:solidFill>
                <a:latin typeface="微软雅黑" pitchFamily="34" charset="-122"/>
              </a:rPr>
              <a:t>综述</a:t>
            </a:r>
            <a:endParaRPr lang="en-US" altLang="zh-CN" sz="1800" dirty="0" smtClean="0">
              <a:solidFill>
                <a:schemeClr val="bg2"/>
              </a:solidFill>
              <a:latin typeface="微软雅黑" pitchFamily="34" charset="-122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sz="1800" dirty="0" smtClean="0">
                <a:solidFill>
                  <a:schemeClr val="bg2"/>
                </a:solidFill>
                <a:latin typeface="微软雅黑" pitchFamily="34" charset="-122"/>
              </a:rPr>
              <a:t>认证</a:t>
            </a:r>
            <a:endParaRPr lang="en-US" altLang="zh-CN" sz="1800" dirty="0" smtClean="0">
              <a:solidFill>
                <a:schemeClr val="bg2"/>
              </a:solidFill>
              <a:latin typeface="微软雅黑" pitchFamily="34" charset="-122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sz="1800" dirty="0" smtClean="0">
                <a:solidFill>
                  <a:schemeClr val="bg2"/>
                </a:solidFill>
                <a:latin typeface="微软雅黑" pitchFamily="34" charset="-122"/>
              </a:rPr>
              <a:t>计算</a:t>
            </a:r>
            <a:endParaRPr lang="en-US" altLang="zh-CN" sz="1800" dirty="0" smtClean="0">
              <a:solidFill>
                <a:schemeClr val="bg2"/>
              </a:solidFill>
              <a:latin typeface="微软雅黑" pitchFamily="34" charset="-122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sz="1800" dirty="0" smtClean="0">
                <a:solidFill>
                  <a:schemeClr val="bg2"/>
                </a:solidFill>
                <a:latin typeface="微软雅黑" pitchFamily="34" charset="-122"/>
              </a:rPr>
              <a:t>存储</a:t>
            </a:r>
            <a:endParaRPr lang="en-US" altLang="zh-CN" sz="1800" dirty="0" smtClean="0">
              <a:solidFill>
                <a:schemeClr val="bg2"/>
              </a:solidFill>
              <a:latin typeface="微软雅黑" pitchFamily="34" charset="-122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sz="1800" dirty="0" smtClean="0">
                <a:solidFill>
                  <a:srgbClr val="FF0000"/>
                </a:solidFill>
                <a:latin typeface="微软雅黑" pitchFamily="34" charset="-122"/>
              </a:rPr>
              <a:t>网络</a:t>
            </a:r>
            <a:endParaRPr lang="en-US" altLang="zh-CN" sz="1800" dirty="0" smtClean="0">
              <a:solidFill>
                <a:srgbClr val="FF0000"/>
              </a:solidFill>
              <a:latin typeface="微软雅黑" pitchFamily="34" charset="-122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sz="1800" dirty="0" smtClean="0">
                <a:solidFill>
                  <a:srgbClr val="404040"/>
                </a:solidFill>
                <a:latin typeface="微软雅黑" pitchFamily="34" charset="-122"/>
              </a:rPr>
              <a:t>其他</a:t>
            </a:r>
            <a:endParaRPr lang="zh-CN" sz="1800" dirty="0">
              <a:solidFill>
                <a:srgbClr val="404040"/>
              </a:solidFill>
              <a:latin typeface="微软雅黑" pitchFamily="34" charset="-122"/>
            </a:endParaRPr>
          </a:p>
        </p:txBody>
      </p:sp>
      <p:sp>
        <p:nvSpPr>
          <p:cNvPr id="10243" name="Title 3"/>
          <p:cNvSpPr>
            <a:spLocks noGrp="1"/>
          </p:cNvSpPr>
          <p:nvPr>
            <p:ph type="ctrTitle" idx="4294967295"/>
          </p:nvPr>
        </p:nvSpPr>
        <p:spPr>
          <a:xfrm>
            <a:off x="2222500" y="414338"/>
            <a:ext cx="6921500" cy="719137"/>
          </a:xfrm>
        </p:spPr>
        <p:txBody>
          <a:bodyPr/>
          <a:lstStyle/>
          <a:p>
            <a:r>
              <a:rPr lang="zh-CN" dirty="0">
                <a:solidFill>
                  <a:srgbClr val="008FD4"/>
                </a:solidFill>
                <a:latin typeface="+mj-ea"/>
              </a:rPr>
              <a:t>目录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/>
        </p:nvSpPr>
        <p:spPr bwMode="black">
          <a:xfrm>
            <a:off x="928582" y="1116774"/>
            <a:ext cx="7109110" cy="21359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3247" tIns="41622" rIns="83247" bIns="41622">
            <a:spAutoFit/>
          </a:bodyPr>
          <a:lstStyle/>
          <a:p>
            <a:pPr marL="36000" indent="-36000">
              <a:lnSpc>
                <a:spcPts val="2000"/>
              </a:lnSpc>
              <a:buFont typeface="Wingdings" pitchFamily="2" charset="2"/>
              <a:buChar char="l"/>
            </a:pPr>
            <a:r>
              <a:rPr lang="en-US" altLang="zh-CN" sz="2000" b="1" dirty="0" smtClean="0">
                <a:latin typeface="+mn-ea"/>
              </a:rPr>
              <a:t> </a:t>
            </a:r>
            <a:r>
              <a:rPr lang="zh-CN" altLang="en-US" sz="2000" b="1" dirty="0" smtClean="0">
                <a:latin typeface="+mn-ea"/>
              </a:rPr>
              <a:t>云计算：</a:t>
            </a:r>
            <a:r>
              <a:rPr lang="zh-CN" altLang="en-US" sz="2000" dirty="0" smtClean="0">
                <a:latin typeface="+mn-ea"/>
              </a:rPr>
              <a:t>是指以虚拟化和分布式等技术为基础，通过网络以按需、易扩展的方式来获得所需的服务，因此，云计算又常常被称为云服务。云计算的核心思想，是将大量用网络连接的虚拟化资源统一管理和调度，构成一个计算资源池向用户提供按需服务。</a:t>
            </a:r>
            <a:endParaRPr lang="en-US" altLang="zh-CN" sz="2000" dirty="0" smtClean="0">
              <a:latin typeface="+mn-ea"/>
            </a:endParaRPr>
          </a:p>
          <a:p>
            <a:pPr marL="493200" lvl="1" indent="-36000">
              <a:lnSpc>
                <a:spcPts val="2000"/>
              </a:lnSpc>
              <a:buFont typeface="Wingdings" pitchFamily="2" charset="2"/>
              <a:buChar char="l"/>
            </a:pPr>
            <a:r>
              <a:rPr lang="en-US" altLang="zh-CN" sz="2000" dirty="0" smtClean="0">
                <a:latin typeface="+mn-ea"/>
              </a:rPr>
              <a:t> </a:t>
            </a:r>
            <a:r>
              <a:rPr lang="zh-CN" altLang="en-US" sz="2000" dirty="0" smtClean="0">
                <a:latin typeface="+mn-ea"/>
              </a:rPr>
              <a:t>服务</a:t>
            </a:r>
            <a:endParaRPr lang="en-US" altLang="zh-CN" sz="2000" dirty="0" smtClean="0">
              <a:latin typeface="+mn-ea"/>
            </a:endParaRPr>
          </a:p>
          <a:p>
            <a:pPr marL="493200" lvl="1" indent="-36000">
              <a:lnSpc>
                <a:spcPts val="2000"/>
              </a:lnSpc>
              <a:buFont typeface="Wingdings" pitchFamily="2" charset="2"/>
              <a:buChar char="l"/>
            </a:pPr>
            <a:r>
              <a:rPr lang="en-US" altLang="zh-CN" sz="2000" dirty="0" smtClean="0">
                <a:latin typeface="+mn-ea"/>
              </a:rPr>
              <a:t> </a:t>
            </a:r>
            <a:r>
              <a:rPr lang="zh-CN" altLang="en-US" sz="2000" dirty="0" smtClean="0">
                <a:latin typeface="+mn-ea"/>
              </a:rPr>
              <a:t>虚拟化</a:t>
            </a:r>
            <a:endParaRPr lang="en-US" altLang="zh-CN" sz="2000" dirty="0" smtClean="0">
              <a:latin typeface="+mn-ea"/>
            </a:endParaRPr>
          </a:p>
          <a:p>
            <a:pPr marL="493200" lvl="1" indent="-36000">
              <a:lnSpc>
                <a:spcPts val="2000"/>
              </a:lnSpc>
              <a:buFont typeface="Wingdings" pitchFamily="2" charset="2"/>
              <a:buChar char="l"/>
            </a:pPr>
            <a:endParaRPr lang="en-US" altLang="zh-CN" sz="2000" dirty="0" smtClean="0">
              <a:latin typeface="+mn-ea"/>
            </a:endParaRPr>
          </a:p>
        </p:txBody>
      </p:sp>
      <p:sp>
        <p:nvSpPr>
          <p:cNvPr id="27" name="标题 5"/>
          <p:cNvSpPr txBox="1">
            <a:spLocks/>
          </p:cNvSpPr>
          <p:nvPr/>
        </p:nvSpPr>
        <p:spPr>
          <a:xfrm>
            <a:off x="525486" y="339724"/>
            <a:ext cx="8145032" cy="660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8FD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云计算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8FD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TECS</a:t>
            </a:r>
            <a:r>
              <a:rPr lang="zh-CN" altLang="en-US" dirty="0" smtClean="0"/>
              <a:t>组件：</a:t>
            </a:r>
            <a:r>
              <a:rPr lang="en-US" altLang="zh-CN" dirty="0" smtClean="0"/>
              <a:t>Neutron</a:t>
            </a:r>
            <a:endParaRPr lang="zh-CN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1803" y="2786065"/>
            <a:ext cx="3381375" cy="136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矩形 5"/>
          <p:cNvSpPr/>
          <p:nvPr/>
        </p:nvSpPr>
        <p:spPr>
          <a:xfrm>
            <a:off x="428596" y="803660"/>
            <a:ext cx="842968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 Neutron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TECS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提供虚拟网络服务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 Neutron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帮助服务提供商或者租户管理</a:t>
            </a:r>
            <a:r>
              <a:rPr lang="en-US" altLang="zh-CN" sz="2000" dirty="0" err="1" smtClean="0">
                <a:latin typeface="微软雅黑" pitchFamily="34" charset="-122"/>
                <a:ea typeface="微软雅黑" pitchFamily="34" charset="-122"/>
              </a:rPr>
              <a:t>OpenStack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网络拓扑，包括创建网络、子网、隔离、关联到虚拟机、设置路由器、防火墙、申请浮动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IP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地址等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 Neutron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还为租户提供</a:t>
            </a:r>
            <a:r>
              <a:rPr lang="en-US" altLang="zh-CN" sz="2000" dirty="0" err="1" smtClean="0">
                <a:latin typeface="微软雅黑" pitchFamily="34" charset="-122"/>
                <a:ea typeface="微软雅黑" pitchFamily="34" charset="-122"/>
              </a:rPr>
              <a:t>FWaaS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000" dirty="0" err="1" smtClean="0">
                <a:latin typeface="微软雅黑" pitchFamily="34" charset="-122"/>
                <a:ea typeface="微软雅黑" pitchFamily="34" charset="-122"/>
              </a:rPr>
              <a:t>LBaaS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000" dirty="0" err="1" smtClean="0">
                <a:latin typeface="微软雅黑" pitchFamily="34" charset="-122"/>
                <a:ea typeface="微软雅黑" pitchFamily="34" charset="-122"/>
              </a:rPr>
              <a:t>VPNaaS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等高级网络服务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Neutron</a:t>
            </a:r>
            <a:r>
              <a:rPr lang="zh-CN" altLang="en-US" dirty="0" smtClean="0"/>
              <a:t>中的基本概念</a:t>
            </a:r>
            <a:endParaRPr lang="zh-CN" altLang="en-US" dirty="0"/>
          </a:p>
        </p:txBody>
      </p:sp>
      <p:pic>
        <p:nvPicPr>
          <p:cNvPr id="27650" name="Picture 2" descr="openstack neutron network topolog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9" y="1178709"/>
            <a:ext cx="3152775" cy="3071813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428596" y="910817"/>
            <a:ext cx="507209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b="1" dirty="0" smtClean="0">
                <a:latin typeface="微软雅黑" pitchFamily="34" charset="-122"/>
                <a:ea typeface="微软雅黑" pitchFamily="34" charset="-122"/>
              </a:rPr>
              <a:t>网络：</a:t>
            </a:r>
            <a:endParaRPr lang="en-US" altLang="zh-CN" sz="1800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Neutron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中虚拟意义上的“网络”主要用于划分物理上的网络，给每个租户提供独立的网络环境。它是一个可以被创建的对象，相当于一个巨大的交换机，可以拥有无限多个动态可创建和销毁的虚拟端口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800" b="1" dirty="0" smtClean="0">
                <a:latin typeface="微软雅黑" pitchFamily="34" charset="-122"/>
                <a:ea typeface="微软雅黑" pitchFamily="34" charset="-122"/>
              </a:rPr>
              <a:t>子网：</a:t>
            </a:r>
          </a:p>
          <a:p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简单地说，子网是由一组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IP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地址组成的地址池。不同子网间的通信需要路由器的支持，这个在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Neutron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中是和物理网络一致的。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Neutron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中的子网隶属于网络。</a:t>
            </a:r>
          </a:p>
          <a:p>
            <a:r>
              <a:rPr lang="zh-CN" altLang="en-US" sz="1800" b="1" dirty="0" smtClean="0">
                <a:latin typeface="微软雅黑" pitchFamily="34" charset="-122"/>
                <a:ea typeface="微软雅黑" pitchFamily="34" charset="-122"/>
              </a:rPr>
              <a:t>端口：</a:t>
            </a:r>
          </a:p>
          <a:p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在物理网络环境中，端口是用于连接设备进入网络的地方。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Neutron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中的端口起着类似的功能，它是路由器和虚拟机挂接网络的着附点。</a:t>
            </a:r>
          </a:p>
          <a:p>
            <a:r>
              <a:rPr lang="zh-CN" altLang="en-US" sz="1800" b="1" dirty="0" smtClean="0">
                <a:latin typeface="微软雅黑" pitchFamily="34" charset="-122"/>
                <a:ea typeface="微软雅黑" pitchFamily="34" charset="-122"/>
              </a:rPr>
              <a:t>路由器：</a:t>
            </a:r>
          </a:p>
          <a:p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和物理环境下的路由器类似，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Neutron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中的路由器也是一个路由选择和转发组件。只不过在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Neutron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中，它是可以创建和销毁的虚拟资源。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857238"/>
            <a:ext cx="8358246" cy="3804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典型的网络部署</a:t>
            </a:r>
            <a:endParaRPr lang="zh-CN" altLang="en-US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典型的网络服务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2226" name="Picture 2" descr="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71553"/>
            <a:ext cx="9144000" cy="296895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对</a:t>
            </a:r>
            <a:r>
              <a:rPr lang="en-US" altLang="zh-CN" b="1" dirty="0" smtClean="0"/>
              <a:t>SR-IOV</a:t>
            </a:r>
            <a:r>
              <a:rPr lang="zh-CN" altLang="en-US" b="1" dirty="0" smtClean="0"/>
              <a:t>网络虚拟化技术的支持</a:t>
            </a:r>
            <a:endParaRPr lang="zh-CN" altLang="en-US" dirty="0"/>
          </a:p>
        </p:txBody>
      </p:sp>
      <p:sp>
        <p:nvSpPr>
          <p:cNvPr id="38" name="内容占位符 3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Rectangle 13"/>
          <p:cNvSpPr>
            <a:spLocks noChangeArrowheads="1"/>
          </p:cNvSpPr>
          <p:nvPr/>
        </p:nvSpPr>
        <p:spPr bwMode="black">
          <a:xfrm>
            <a:off x="1115616" y="3813889"/>
            <a:ext cx="7560840" cy="1088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3247" tIns="41622" rIns="83247" bIns="41622">
            <a:spAutoFit/>
          </a:bodyPr>
          <a:lstStyle/>
          <a:p>
            <a:pPr marL="36000" indent="-36000">
              <a:lnSpc>
                <a:spcPts val="2000"/>
              </a:lnSpc>
              <a:spcBef>
                <a:spcPts val="0"/>
              </a:spcBef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TECS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支持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PCI </a:t>
            </a:r>
            <a:r>
              <a:rPr lang="en-US" altLang="zh-CN" sz="1400" dirty="0" err="1" smtClean="0">
                <a:latin typeface="微软雅黑" pitchFamily="34" charset="-122"/>
                <a:ea typeface="微软雅黑" pitchFamily="34" charset="-122"/>
              </a:rPr>
              <a:t>Passthrough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MACVTAP </a:t>
            </a:r>
            <a:r>
              <a:rPr lang="en-US" altLang="zh-CN" sz="1400" dirty="0" err="1" smtClean="0">
                <a:latin typeface="微软雅黑" pitchFamily="34" charset="-122"/>
                <a:ea typeface="微软雅黑" pitchFamily="34" charset="-122"/>
              </a:rPr>
              <a:t>Passthrough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两种基于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SR-IOV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的网络虚拟化技术，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 PCI </a:t>
            </a:r>
            <a:r>
              <a:rPr lang="en-US" altLang="zh-CN" sz="1400" dirty="0" err="1" smtClean="0">
                <a:latin typeface="微软雅黑" pitchFamily="34" charset="-122"/>
                <a:ea typeface="微软雅黑" pitchFamily="34" charset="-122"/>
              </a:rPr>
              <a:t>Passthrough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提供更高的网络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IO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性能，适用于自身有备份但对网络带宽有较高要求的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NFV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应用场景，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MACVTAP </a:t>
            </a:r>
            <a:r>
              <a:rPr lang="en-US" altLang="zh-CN" sz="1400" dirty="0" err="1" smtClean="0">
                <a:latin typeface="微软雅黑" pitchFamily="34" charset="-122"/>
                <a:ea typeface="微软雅黑" pitchFamily="34" charset="-122"/>
              </a:rPr>
              <a:t>Passthrough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技术，即能够享受一部分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SR-IOV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所带来的性能提升，同时在虚拟机中呈现的是通用的</a:t>
            </a:r>
            <a:r>
              <a:rPr lang="en-US" altLang="zh-CN" sz="1400" dirty="0" err="1" smtClean="0">
                <a:latin typeface="微软雅黑" pitchFamily="34" charset="-122"/>
                <a:ea typeface="微软雅黑" pitchFamily="34" charset="-122"/>
              </a:rPr>
              <a:t>virtio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网卡，能够在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VM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不感知的情况下支持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VM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热迁移。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" name="组合 75"/>
          <p:cNvGrpSpPr/>
          <p:nvPr/>
        </p:nvGrpSpPr>
        <p:grpSpPr>
          <a:xfrm>
            <a:off x="1187624" y="1059582"/>
            <a:ext cx="3024336" cy="2214246"/>
            <a:chOff x="611560" y="1124744"/>
            <a:chExt cx="3024336" cy="2952328"/>
          </a:xfrm>
        </p:grpSpPr>
        <p:sp>
          <p:nvSpPr>
            <p:cNvPr id="5" name="矩形 4"/>
            <p:cNvSpPr/>
            <p:nvPr/>
          </p:nvSpPr>
          <p:spPr>
            <a:xfrm>
              <a:off x="611560" y="2636912"/>
              <a:ext cx="3024336" cy="100811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1619672" y="2636912"/>
              <a:ext cx="432048" cy="2880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VF</a:t>
              </a:r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683568" y="3068960"/>
              <a:ext cx="2880320" cy="36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Embedded switch</a:t>
              </a:r>
              <a:endParaRPr lang="zh-CN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755576" y="2636912"/>
              <a:ext cx="432048" cy="2880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PF</a:t>
              </a:r>
              <a:endParaRPr lang="zh-CN" altLang="en-US" dirty="0"/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1331640" y="1988840"/>
              <a:ext cx="1008112" cy="36004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/>
                <a:t>macvtap0</a:t>
              </a:r>
              <a:endParaRPr lang="zh-CN" altLang="en-US" sz="1200" dirty="0"/>
            </a:p>
          </p:txBody>
        </p:sp>
        <p:cxnSp>
          <p:nvCxnSpPr>
            <p:cNvPr id="10" name="直接连接符 9"/>
            <p:cNvCxnSpPr>
              <a:stCxn id="9" idx="2"/>
              <a:endCxn id="6" idx="0"/>
            </p:cNvCxnSpPr>
            <p:nvPr/>
          </p:nvCxnSpPr>
          <p:spPr>
            <a:xfrm>
              <a:off x="1835696" y="2348880"/>
              <a:ext cx="0" cy="28803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>
              <a:stCxn id="9" idx="0"/>
              <a:endCxn id="19" idx="2"/>
            </p:cNvCxnSpPr>
            <p:nvPr/>
          </p:nvCxnSpPr>
          <p:spPr>
            <a:xfrm flipV="1">
              <a:off x="1835696" y="1556792"/>
              <a:ext cx="0" cy="4320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>
              <a:stCxn id="6" idx="2"/>
            </p:cNvCxnSpPr>
            <p:nvPr/>
          </p:nvCxnSpPr>
          <p:spPr>
            <a:xfrm>
              <a:off x="1835696" y="2924944"/>
              <a:ext cx="0" cy="1440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>
              <a:stCxn id="8" idx="2"/>
            </p:cNvCxnSpPr>
            <p:nvPr/>
          </p:nvCxnSpPr>
          <p:spPr>
            <a:xfrm>
              <a:off x="971600" y="2924944"/>
              <a:ext cx="0" cy="1440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>
              <a:stCxn id="7" idx="2"/>
            </p:cNvCxnSpPr>
            <p:nvPr/>
          </p:nvCxnSpPr>
          <p:spPr>
            <a:xfrm>
              <a:off x="2123728" y="3429000"/>
              <a:ext cx="0" cy="6480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2771800" y="2636912"/>
              <a:ext cx="432048" cy="2880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VF</a:t>
              </a:r>
              <a:endParaRPr lang="zh-CN" altLang="en-US" dirty="0"/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2483768" y="1988840"/>
              <a:ext cx="1008112" cy="36004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/>
                <a:t>macvtap1</a:t>
              </a:r>
              <a:endParaRPr lang="zh-CN" altLang="en-US" sz="1200" dirty="0"/>
            </a:p>
          </p:txBody>
        </p:sp>
        <p:cxnSp>
          <p:nvCxnSpPr>
            <p:cNvPr id="17" name="直接连接符 16"/>
            <p:cNvCxnSpPr>
              <a:stCxn id="16" idx="2"/>
              <a:endCxn id="15" idx="0"/>
            </p:cNvCxnSpPr>
            <p:nvPr/>
          </p:nvCxnSpPr>
          <p:spPr>
            <a:xfrm>
              <a:off x="2987824" y="2348880"/>
              <a:ext cx="0" cy="28803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>
              <a:stCxn id="15" idx="2"/>
            </p:cNvCxnSpPr>
            <p:nvPr/>
          </p:nvCxnSpPr>
          <p:spPr>
            <a:xfrm>
              <a:off x="2987824" y="2924944"/>
              <a:ext cx="0" cy="1440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圆角矩形 18"/>
            <p:cNvSpPr/>
            <p:nvPr/>
          </p:nvSpPr>
          <p:spPr>
            <a:xfrm>
              <a:off x="1331640" y="1124744"/>
              <a:ext cx="1008112" cy="432048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VM 1</a:t>
              </a:r>
              <a:endParaRPr lang="zh-CN" altLang="en-US" dirty="0"/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2483768" y="1124744"/>
              <a:ext cx="1008112" cy="432048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VM 2</a:t>
              </a:r>
              <a:endParaRPr lang="zh-CN" altLang="en-US" dirty="0"/>
            </a:p>
          </p:txBody>
        </p:sp>
        <p:cxnSp>
          <p:nvCxnSpPr>
            <p:cNvPr id="21" name="直接连接符 20"/>
            <p:cNvCxnSpPr/>
            <p:nvPr/>
          </p:nvCxnSpPr>
          <p:spPr>
            <a:xfrm flipV="1">
              <a:off x="2987824" y="1556792"/>
              <a:ext cx="0" cy="4320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143"/>
          <p:cNvGrpSpPr/>
          <p:nvPr/>
        </p:nvGrpSpPr>
        <p:grpSpPr>
          <a:xfrm>
            <a:off x="4860032" y="1059582"/>
            <a:ext cx="3024336" cy="2214246"/>
            <a:chOff x="611560" y="1124744"/>
            <a:chExt cx="3024336" cy="2952328"/>
          </a:xfrm>
        </p:grpSpPr>
        <p:sp>
          <p:nvSpPr>
            <p:cNvPr id="23" name="矩形 22"/>
            <p:cNvSpPr/>
            <p:nvPr/>
          </p:nvSpPr>
          <p:spPr>
            <a:xfrm>
              <a:off x="611560" y="2636912"/>
              <a:ext cx="3024336" cy="100811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矩形 23"/>
            <p:cNvSpPr/>
            <p:nvPr/>
          </p:nvSpPr>
          <p:spPr>
            <a:xfrm>
              <a:off x="1619672" y="2636912"/>
              <a:ext cx="432048" cy="2880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VF</a:t>
              </a:r>
              <a:endParaRPr lang="zh-CN" altLang="en-US" dirty="0"/>
            </a:p>
          </p:txBody>
        </p:sp>
        <p:sp>
          <p:nvSpPr>
            <p:cNvPr id="25" name="矩形 24"/>
            <p:cNvSpPr/>
            <p:nvPr/>
          </p:nvSpPr>
          <p:spPr>
            <a:xfrm>
              <a:off x="683568" y="3068960"/>
              <a:ext cx="2880320" cy="36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Embedded switch</a:t>
              </a:r>
              <a:endParaRPr lang="zh-CN" altLang="en-US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755576" y="2636912"/>
              <a:ext cx="432048" cy="2880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PF</a:t>
              </a:r>
              <a:endParaRPr lang="zh-CN" altLang="en-US" dirty="0"/>
            </a:p>
          </p:txBody>
        </p:sp>
        <p:cxnSp>
          <p:nvCxnSpPr>
            <p:cNvPr id="27" name="直接连接符 26"/>
            <p:cNvCxnSpPr>
              <a:stCxn id="34" idx="2"/>
              <a:endCxn id="24" idx="0"/>
            </p:cNvCxnSpPr>
            <p:nvPr/>
          </p:nvCxnSpPr>
          <p:spPr>
            <a:xfrm>
              <a:off x="1835696" y="1556792"/>
              <a:ext cx="0" cy="10801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>
              <a:stCxn id="24" idx="2"/>
            </p:cNvCxnSpPr>
            <p:nvPr/>
          </p:nvCxnSpPr>
          <p:spPr>
            <a:xfrm>
              <a:off x="1835696" y="2924944"/>
              <a:ext cx="0" cy="1440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>
              <a:stCxn id="26" idx="2"/>
            </p:cNvCxnSpPr>
            <p:nvPr/>
          </p:nvCxnSpPr>
          <p:spPr>
            <a:xfrm>
              <a:off x="971600" y="2924944"/>
              <a:ext cx="0" cy="1440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>
              <a:stCxn id="25" idx="2"/>
            </p:cNvCxnSpPr>
            <p:nvPr/>
          </p:nvCxnSpPr>
          <p:spPr>
            <a:xfrm>
              <a:off x="2123728" y="3429000"/>
              <a:ext cx="0" cy="6480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/>
            <p:cNvSpPr/>
            <p:nvPr/>
          </p:nvSpPr>
          <p:spPr>
            <a:xfrm>
              <a:off x="2771800" y="2636912"/>
              <a:ext cx="432048" cy="2880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VF</a:t>
              </a:r>
              <a:endParaRPr lang="zh-CN" altLang="en-US" dirty="0"/>
            </a:p>
          </p:txBody>
        </p:sp>
        <p:cxnSp>
          <p:nvCxnSpPr>
            <p:cNvPr id="32" name="直接连接符 31"/>
            <p:cNvCxnSpPr>
              <a:stCxn id="35" idx="2"/>
              <a:endCxn id="31" idx="0"/>
            </p:cNvCxnSpPr>
            <p:nvPr/>
          </p:nvCxnSpPr>
          <p:spPr>
            <a:xfrm>
              <a:off x="2987824" y="1556792"/>
              <a:ext cx="0" cy="10801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>
              <a:stCxn id="31" idx="2"/>
            </p:cNvCxnSpPr>
            <p:nvPr/>
          </p:nvCxnSpPr>
          <p:spPr>
            <a:xfrm>
              <a:off x="2987824" y="2924944"/>
              <a:ext cx="0" cy="1440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圆角矩形 33"/>
            <p:cNvSpPr/>
            <p:nvPr/>
          </p:nvSpPr>
          <p:spPr>
            <a:xfrm>
              <a:off x="1331640" y="1124744"/>
              <a:ext cx="1008112" cy="432048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VM 1</a:t>
              </a:r>
              <a:endParaRPr lang="zh-CN" altLang="en-US" dirty="0"/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2483768" y="1124744"/>
              <a:ext cx="1008112" cy="432048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VM 2</a:t>
              </a:r>
              <a:endParaRPr lang="zh-CN" altLang="en-US" dirty="0"/>
            </a:p>
          </p:txBody>
        </p:sp>
      </p:grpSp>
      <p:sp>
        <p:nvSpPr>
          <p:cNvPr id="36" name="矩形 35"/>
          <p:cNvSpPr/>
          <p:nvPr/>
        </p:nvSpPr>
        <p:spPr>
          <a:xfrm>
            <a:off x="1691681" y="3381840"/>
            <a:ext cx="3010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SR-IOV MACVTAP </a:t>
            </a:r>
            <a:r>
              <a:rPr lang="en-US" altLang="zh-CN" dirty="0" err="1" smtClean="0"/>
              <a:t>Passthrough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5148065" y="3381840"/>
            <a:ext cx="2328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SR-IOV </a:t>
            </a:r>
            <a:r>
              <a:rPr lang="en-US" altLang="zh-CN" dirty="0" err="1" smtClean="0"/>
              <a:t>PCIPassthrough</a:t>
            </a:r>
            <a:endParaRPr lang="zh-CN" altLang="en-US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b="1" dirty="0" smtClean="0"/>
              <a:t>基于</a:t>
            </a:r>
            <a:r>
              <a:rPr lang="en-US" altLang="zh-CN" b="1" dirty="0" smtClean="0"/>
              <a:t>SDN</a:t>
            </a:r>
            <a:r>
              <a:rPr lang="zh-CN" altLang="en-US" b="1" dirty="0" smtClean="0"/>
              <a:t>的</a:t>
            </a:r>
            <a:r>
              <a:rPr lang="en-US" altLang="zh-CN" b="1" dirty="0" smtClean="0"/>
              <a:t>VXLAN Overlay</a:t>
            </a:r>
            <a:r>
              <a:rPr lang="zh-CN" altLang="en-US" b="1" dirty="0" smtClean="0"/>
              <a:t>支持</a:t>
            </a:r>
            <a:endParaRPr lang="zh-CN" altLang="en-US" dirty="0"/>
          </a:p>
        </p:txBody>
      </p:sp>
      <p:sp>
        <p:nvSpPr>
          <p:cNvPr id="3" name="Rectangle 13"/>
          <p:cNvSpPr>
            <a:spLocks noChangeArrowheads="1"/>
          </p:cNvSpPr>
          <p:nvPr/>
        </p:nvSpPr>
        <p:spPr bwMode="black">
          <a:xfrm>
            <a:off x="611560" y="3543859"/>
            <a:ext cx="7992888" cy="1088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3247" tIns="41622" rIns="83247" bIns="41622">
            <a:spAutoFit/>
          </a:bodyPr>
          <a:lstStyle/>
          <a:p>
            <a:pPr marL="36000" indent="-36000">
              <a:lnSpc>
                <a:spcPts val="2000"/>
              </a:lnSpc>
              <a:spcBef>
                <a:spcPts val="0"/>
              </a:spcBef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社区的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Neutron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在集成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SDN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控制器时，只能支持简单的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VLAN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网络隔离技术，只能支持有限的虚拟机数量及虚拟网络数量，数据中心的规模受到限制；社区的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Neutron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在使用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VXLAN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网络隔离技术时，不能支持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SDN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TECS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支持基于高性能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DVS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和自研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SDN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控制器的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VXLAN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网络隔离技术，能够支持极大规模的数据中心，又能享受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SDN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带来的成本、灵活性等各种优势。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55576" y="843558"/>
            <a:ext cx="7704856" cy="2484276"/>
            <a:chOff x="755576" y="1052736"/>
            <a:chExt cx="7488832" cy="2952328"/>
          </a:xfrm>
        </p:grpSpPr>
        <p:sp>
          <p:nvSpPr>
            <p:cNvPr id="5" name="圆角矩形 4"/>
            <p:cNvSpPr/>
            <p:nvPr/>
          </p:nvSpPr>
          <p:spPr>
            <a:xfrm>
              <a:off x="6241832" y="3090664"/>
              <a:ext cx="1584176" cy="914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SDN Controller</a:t>
              </a:r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6012160" y="1412776"/>
              <a:ext cx="2232248" cy="115212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6300192" y="1772816"/>
              <a:ext cx="1440160" cy="62636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Neutron Server</a:t>
              </a:r>
              <a:endParaRPr lang="zh-CN" altLang="en-US" dirty="0"/>
            </a:p>
          </p:txBody>
        </p:sp>
        <p:grpSp>
          <p:nvGrpSpPr>
            <p:cNvPr id="8" name="组合 48"/>
            <p:cNvGrpSpPr/>
            <p:nvPr/>
          </p:nvGrpSpPr>
          <p:grpSpPr>
            <a:xfrm>
              <a:off x="755576" y="1700808"/>
              <a:ext cx="1944216" cy="2057379"/>
              <a:chOff x="3203848" y="1628800"/>
              <a:chExt cx="1944216" cy="2057379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3203848" y="1628800"/>
                <a:ext cx="1944216" cy="180020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8" name="圆角矩形 27"/>
              <p:cNvSpPr/>
              <p:nvPr/>
            </p:nvSpPr>
            <p:spPr>
              <a:xfrm>
                <a:off x="3491880" y="2564904"/>
                <a:ext cx="1008112" cy="576064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 smtClean="0"/>
                  <a:t>自研高性能</a:t>
                </a:r>
                <a:r>
                  <a:rPr lang="en-US" altLang="zh-CN" sz="1200" dirty="0" smtClean="0"/>
                  <a:t>DVS</a:t>
                </a:r>
                <a:endParaRPr lang="zh-CN" altLang="en-US" sz="1200" dirty="0"/>
              </a:p>
            </p:txBody>
          </p:sp>
          <p:cxnSp>
            <p:nvCxnSpPr>
              <p:cNvPr id="29" name="直接连接符 28"/>
              <p:cNvCxnSpPr>
                <a:stCxn id="28" idx="2"/>
              </p:cNvCxnSpPr>
              <p:nvPr/>
            </p:nvCxnSpPr>
            <p:spPr>
              <a:xfrm>
                <a:off x="3995936" y="3140968"/>
                <a:ext cx="0" cy="7200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>
                <a:stCxn id="28" idx="0"/>
                <a:endCxn id="31" idx="2"/>
              </p:cNvCxnSpPr>
              <p:nvPr/>
            </p:nvCxnSpPr>
            <p:spPr>
              <a:xfrm flipV="1">
                <a:off x="3995936" y="2473151"/>
                <a:ext cx="0" cy="9175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圆角矩形 30"/>
              <p:cNvSpPr/>
              <p:nvPr/>
            </p:nvSpPr>
            <p:spPr>
              <a:xfrm>
                <a:off x="3491880" y="2041103"/>
                <a:ext cx="1008112" cy="432048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VM 1</a:t>
                </a:r>
                <a:endParaRPr lang="zh-CN" altLang="en-US" dirty="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995936" y="3356992"/>
                <a:ext cx="457571" cy="3291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/>
                  <a:t>eth0</a:t>
                </a:r>
                <a:endParaRPr lang="zh-CN" altLang="en-US" sz="1200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3419872" y="1628800"/>
                <a:ext cx="777783" cy="3291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/>
                  <a:t>计算节点</a:t>
                </a:r>
                <a:endParaRPr lang="zh-CN" altLang="en-US" sz="1200" dirty="0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6084168" y="1484784"/>
              <a:ext cx="777783" cy="3291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/>
                <a:t>管理节点</a:t>
              </a:r>
              <a:endParaRPr lang="zh-CN" altLang="en-US" sz="1200" dirty="0"/>
            </a:p>
          </p:txBody>
        </p:sp>
        <p:cxnSp>
          <p:nvCxnSpPr>
            <p:cNvPr id="10" name="直接连接符 9"/>
            <p:cNvCxnSpPr>
              <a:stCxn id="7" idx="2"/>
              <a:endCxn id="5" idx="0"/>
            </p:cNvCxnSpPr>
            <p:nvPr/>
          </p:nvCxnSpPr>
          <p:spPr>
            <a:xfrm>
              <a:off x="7020272" y="2399184"/>
              <a:ext cx="13648" cy="6914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7020272" y="2564904"/>
              <a:ext cx="929601" cy="3291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err="1" smtClean="0"/>
                <a:t>RESTful</a:t>
              </a:r>
              <a:r>
                <a:rPr lang="zh-CN" altLang="en-US" sz="1200" dirty="0" smtClean="0"/>
                <a:t>接口</a:t>
              </a:r>
              <a:endParaRPr lang="zh-CN" altLang="en-US" sz="1200" dirty="0"/>
            </a:p>
          </p:txBody>
        </p:sp>
        <p:cxnSp>
          <p:nvCxnSpPr>
            <p:cNvPr id="12" name="直接连接符 11"/>
            <p:cNvCxnSpPr>
              <a:stCxn id="7" idx="0"/>
              <a:endCxn id="13" idx="1"/>
            </p:cNvCxnSpPr>
            <p:nvPr/>
          </p:nvCxnSpPr>
          <p:spPr>
            <a:xfrm rot="16200000" flipV="1">
              <a:off x="6742530" y="1495073"/>
              <a:ext cx="555486" cy="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020272" y="1052736"/>
              <a:ext cx="929601" cy="3291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err="1" smtClean="0"/>
                <a:t>RESTful</a:t>
              </a:r>
              <a:r>
                <a:rPr lang="zh-CN" altLang="en-US" sz="1200" dirty="0" smtClean="0"/>
                <a:t>接口</a:t>
              </a:r>
              <a:endParaRPr lang="zh-CN" altLang="en-US" sz="1200" dirty="0"/>
            </a:p>
          </p:txBody>
        </p:sp>
        <p:grpSp>
          <p:nvGrpSpPr>
            <p:cNvPr id="14" name="组合 53"/>
            <p:cNvGrpSpPr/>
            <p:nvPr/>
          </p:nvGrpSpPr>
          <p:grpSpPr>
            <a:xfrm>
              <a:off x="3347864" y="1700808"/>
              <a:ext cx="1944216" cy="2129388"/>
              <a:chOff x="3203848" y="1628800"/>
              <a:chExt cx="1944216" cy="2129388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3203848" y="1628800"/>
                <a:ext cx="1944216" cy="1728192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1" name="圆角矩形 20"/>
              <p:cNvSpPr/>
              <p:nvPr/>
            </p:nvSpPr>
            <p:spPr>
              <a:xfrm>
                <a:off x="3491880" y="2564904"/>
                <a:ext cx="1008112" cy="576064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 smtClean="0"/>
                  <a:t>自研高性能</a:t>
                </a:r>
                <a:r>
                  <a:rPr lang="en-US" altLang="zh-CN" sz="1200" dirty="0" smtClean="0"/>
                  <a:t>DVS</a:t>
                </a:r>
                <a:endParaRPr lang="zh-CN" altLang="en-US" sz="1200" dirty="0"/>
              </a:p>
            </p:txBody>
          </p:sp>
          <p:cxnSp>
            <p:nvCxnSpPr>
              <p:cNvPr id="22" name="直接连接符 21"/>
              <p:cNvCxnSpPr>
                <a:stCxn id="21" idx="2"/>
              </p:cNvCxnSpPr>
              <p:nvPr/>
            </p:nvCxnSpPr>
            <p:spPr>
              <a:xfrm>
                <a:off x="3995936" y="3140968"/>
                <a:ext cx="0" cy="7200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>
                <a:stCxn id="21" idx="0"/>
                <a:endCxn id="24" idx="2"/>
              </p:cNvCxnSpPr>
              <p:nvPr/>
            </p:nvCxnSpPr>
            <p:spPr>
              <a:xfrm flipV="1">
                <a:off x="3995936" y="2473151"/>
                <a:ext cx="0" cy="9175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圆角矩形 23"/>
              <p:cNvSpPr/>
              <p:nvPr/>
            </p:nvSpPr>
            <p:spPr>
              <a:xfrm>
                <a:off x="3491880" y="2041103"/>
                <a:ext cx="1008112" cy="432048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VM 1</a:t>
                </a:r>
                <a:endParaRPr lang="zh-CN" altLang="en-US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995936" y="3429001"/>
                <a:ext cx="457571" cy="3291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/>
                  <a:t>eth0</a:t>
                </a:r>
                <a:endParaRPr lang="zh-CN" altLang="en-US" sz="1200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3419873" y="1628800"/>
                <a:ext cx="777783" cy="3291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/>
                  <a:t>计算节点</a:t>
                </a:r>
                <a:endParaRPr lang="zh-CN" altLang="en-US" sz="1200" dirty="0"/>
              </a:p>
            </p:txBody>
          </p:sp>
        </p:grpSp>
        <p:cxnSp>
          <p:nvCxnSpPr>
            <p:cNvPr id="15" name="肘形连接符 14"/>
            <p:cNvCxnSpPr>
              <a:stCxn id="28" idx="2"/>
              <a:endCxn id="21" idx="2"/>
            </p:cNvCxnSpPr>
            <p:nvPr/>
          </p:nvCxnSpPr>
          <p:spPr>
            <a:xfrm rot="16200000" flipH="1">
              <a:off x="2843808" y="1916832"/>
              <a:ext cx="12700" cy="2592288"/>
            </a:xfrm>
            <a:prstGeom prst="bentConnector3">
              <a:avLst>
                <a:gd name="adj1" fmla="val 5238805"/>
              </a:avLst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肘形连接符 15"/>
            <p:cNvCxnSpPr>
              <a:stCxn id="28" idx="3"/>
              <a:endCxn id="5" idx="1"/>
            </p:cNvCxnSpPr>
            <p:nvPr/>
          </p:nvCxnSpPr>
          <p:spPr>
            <a:xfrm>
              <a:off x="2051720" y="2924944"/>
              <a:ext cx="4190112" cy="622920"/>
            </a:xfrm>
            <a:prstGeom prst="bentConnector3">
              <a:avLst>
                <a:gd name="adj1" fmla="val 2264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形状 86"/>
            <p:cNvCxnSpPr>
              <a:stCxn id="21" idx="3"/>
              <a:endCxn id="5" idx="1"/>
            </p:cNvCxnSpPr>
            <p:nvPr/>
          </p:nvCxnSpPr>
          <p:spPr>
            <a:xfrm>
              <a:off x="4644008" y="2924944"/>
              <a:ext cx="1597824" cy="622920"/>
            </a:xfrm>
            <a:prstGeom prst="bentConnector3">
              <a:avLst>
                <a:gd name="adj1" fmla="val 6025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979712" y="3573016"/>
              <a:ext cx="1634716" cy="3291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/>
                <a:t>虚拟机间的</a:t>
              </a:r>
              <a:r>
                <a:rPr lang="en-US" altLang="zh-CN" sz="1200" dirty="0" smtClean="0"/>
                <a:t>VXLAN</a:t>
              </a:r>
              <a:r>
                <a:rPr lang="zh-CN" altLang="en-US" sz="1200" dirty="0" smtClean="0"/>
                <a:t>报文</a:t>
              </a:r>
              <a:endParaRPr lang="zh-CN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004048" y="3573016"/>
              <a:ext cx="1098183" cy="3291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err="1" smtClean="0"/>
                <a:t>OpenFlow</a:t>
              </a:r>
              <a:r>
                <a:rPr lang="zh-CN" altLang="en-US" sz="1200" dirty="0" smtClean="0"/>
                <a:t>接口</a:t>
              </a:r>
              <a:endParaRPr lang="zh-CN" altLang="en-US" sz="1200" dirty="0"/>
            </a:p>
          </p:txBody>
        </p:sp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OVS+e1000</a:t>
            </a:r>
            <a:r>
              <a:rPr lang="zh-CN" altLang="en-US" b="1" dirty="0" smtClean="0"/>
              <a:t>场景虚拟机报文流向</a:t>
            </a:r>
            <a:endParaRPr lang="zh-CN" altLang="en-US" dirty="0"/>
          </a:p>
        </p:txBody>
      </p:sp>
      <p:sp>
        <p:nvSpPr>
          <p:cNvPr id="3" name="Rectangle 13"/>
          <p:cNvSpPr>
            <a:spLocks noChangeArrowheads="1"/>
          </p:cNvSpPr>
          <p:nvPr/>
        </p:nvSpPr>
        <p:spPr bwMode="black">
          <a:xfrm>
            <a:off x="683568" y="1221601"/>
            <a:ext cx="2880320" cy="3396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3247" tIns="41622" rIns="83247" bIns="41622">
            <a:spAutoFit/>
          </a:bodyPr>
          <a:lstStyle/>
          <a:p>
            <a:pPr marL="36000" indent="-36000">
              <a:lnSpc>
                <a:spcPts val="2000"/>
              </a:lnSpc>
              <a:spcBef>
                <a:spcPts val="0"/>
              </a:spcBef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此场景下，由</a:t>
            </a:r>
            <a:r>
              <a:rPr lang="en-US" altLang="zh-CN" sz="1400" dirty="0" err="1" smtClean="0">
                <a:latin typeface="微软雅黑" pitchFamily="34" charset="-122"/>
                <a:ea typeface="微软雅黑" pitchFamily="34" charset="-122"/>
              </a:rPr>
              <a:t>Qemu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模拟器为虚拟机模拟出一个完整功能的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e1000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网卡，虚拟机自己不知道自己运行在虚拟化的环境中，虚拟机的网卡使用标准的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e1000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网卡驱动。使用这种模式，具有最高的兼容性，任何支持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e1000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网卡的操作系统都可以支持。但是由于报文要从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Host OS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的内核态，进入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Host OS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的用户态（即</a:t>
            </a:r>
            <a:r>
              <a:rPr lang="en-US" altLang="zh-CN" sz="1400" dirty="0" err="1" smtClean="0">
                <a:latin typeface="微软雅黑" pitchFamily="34" charset="-122"/>
                <a:ea typeface="微软雅黑" pitchFamily="34" charset="-122"/>
              </a:rPr>
              <a:t>Qemu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模拟器），然后再进入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Guest OS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的内核态，中间涉及到多次上下文的切换，以及多次报文拷贝，性能较低。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9952" y="1275606"/>
            <a:ext cx="4248472" cy="3028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 smtClean="0"/>
              <a:t>OVS+virtio</a:t>
            </a:r>
            <a:r>
              <a:rPr lang="zh-CN" altLang="en-US" b="1" dirty="0" smtClean="0"/>
              <a:t>场景虚拟机报文流向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Rectangle 13"/>
          <p:cNvSpPr>
            <a:spLocks noChangeArrowheads="1"/>
          </p:cNvSpPr>
          <p:nvPr/>
        </p:nvSpPr>
        <p:spPr bwMode="black">
          <a:xfrm>
            <a:off x="683568" y="1221600"/>
            <a:ext cx="2880320" cy="33907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3247" tIns="41622" rIns="83247" bIns="41622">
            <a:spAutoFit/>
          </a:bodyPr>
          <a:lstStyle/>
          <a:p>
            <a:pPr marL="36000" indent="-36000">
              <a:lnSpc>
                <a:spcPts val="2000"/>
              </a:lnSpc>
              <a:spcBef>
                <a:spcPts val="0"/>
              </a:spcBef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此场景下，</a:t>
            </a:r>
            <a:r>
              <a:rPr lang="en-US" altLang="zh-CN" sz="1200" dirty="0" err="1" smtClean="0">
                <a:latin typeface="微软雅黑" pitchFamily="34" charset="-122"/>
                <a:ea typeface="微软雅黑" pitchFamily="34" charset="-122"/>
              </a:rPr>
              <a:t>Qemu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模拟器只参与网卡中断的触发，虚拟机自己知道自己运行在虚拟化的环境中，虚拟机的网卡使用</a:t>
            </a:r>
            <a:r>
              <a:rPr lang="en-US" altLang="zh-CN" sz="1200" dirty="0" err="1" smtClean="0">
                <a:latin typeface="微软雅黑" pitchFamily="34" charset="-122"/>
                <a:ea typeface="微软雅黑" pitchFamily="34" charset="-122"/>
              </a:rPr>
              <a:t>virtio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网卡驱动。使用这种模式，相对使用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e1000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的虚拟网卡，报文直接在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Guest OS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的内核与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Host OS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的内态模块</a:t>
            </a:r>
            <a:r>
              <a:rPr lang="en-US" altLang="zh-CN" sz="1200" dirty="0" err="1" smtClean="0">
                <a:latin typeface="微软雅黑" pitchFamily="34" charset="-122"/>
                <a:ea typeface="微软雅黑" pitchFamily="34" charset="-122"/>
              </a:rPr>
              <a:t>vhost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-net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之间传递，减少了上下文切换的次数，以及报文拷贝的次数，性能有较大的提升，但是虚拟机内部需要支持这种驱动。目前主流的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操作系统都默认集成了</a:t>
            </a:r>
            <a:r>
              <a:rPr lang="en-US" altLang="zh-CN" sz="1200" dirty="0" err="1" smtClean="0">
                <a:latin typeface="微软雅黑" pitchFamily="34" charset="-122"/>
                <a:ea typeface="微软雅黑" pitchFamily="34" charset="-122"/>
              </a:rPr>
              <a:t>virtio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驱动，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Windows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操作系统也有独立</a:t>
            </a:r>
            <a:r>
              <a:rPr lang="en-US" altLang="zh-CN" sz="1200" dirty="0" err="1" smtClean="0">
                <a:latin typeface="微软雅黑" pitchFamily="34" charset="-122"/>
                <a:ea typeface="微软雅黑" pitchFamily="34" charset="-122"/>
              </a:rPr>
              <a:t>virtio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驱动程序提供安装，所以兼容性也基本不存在问题了。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7944" y="1275606"/>
            <a:ext cx="4048125" cy="2528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SR-IOV</a:t>
            </a:r>
            <a:r>
              <a:rPr lang="zh-CN" altLang="en-US" b="1" dirty="0" smtClean="0"/>
              <a:t>直通场景虚拟机报文流向</a:t>
            </a:r>
            <a:endParaRPr lang="zh-CN" altLang="en-US" dirty="0"/>
          </a:p>
        </p:txBody>
      </p:sp>
      <p:sp>
        <p:nvSpPr>
          <p:cNvPr id="3" name="Rectangle 13"/>
          <p:cNvSpPr>
            <a:spLocks noChangeArrowheads="1"/>
          </p:cNvSpPr>
          <p:nvPr/>
        </p:nvSpPr>
        <p:spPr bwMode="black">
          <a:xfrm>
            <a:off x="683568" y="1221601"/>
            <a:ext cx="2880320" cy="316182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3247" tIns="41622" rIns="83247" bIns="41622">
            <a:spAutoFit/>
          </a:bodyPr>
          <a:lstStyle/>
          <a:p>
            <a:pPr marL="36000" indent="-36000">
              <a:lnSpc>
                <a:spcPts val="2000"/>
              </a:lnSpc>
              <a:spcBef>
                <a:spcPts val="0"/>
              </a:spcBef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此场景下，物理网卡必须开关，要支持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SR-IOV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，且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Host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操作系统必须要打开</a:t>
            </a:r>
            <a:r>
              <a:rPr lang="en-US" altLang="zh-CN" sz="1400" dirty="0" err="1" smtClean="0">
                <a:latin typeface="微软雅黑" pitchFamily="34" charset="-122"/>
                <a:ea typeface="微软雅黑" pitchFamily="34" charset="-122"/>
              </a:rPr>
              <a:t>intel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err="1" smtClean="0">
                <a:latin typeface="微软雅黑" pitchFamily="34" charset="-122"/>
                <a:ea typeface="微软雅黑" pitchFamily="34" charset="-122"/>
              </a:rPr>
              <a:t>vt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-d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1400" dirty="0" err="1" smtClean="0">
                <a:latin typeface="微软雅黑" pitchFamily="34" charset="-122"/>
                <a:ea typeface="微软雅黑" pitchFamily="34" charset="-122"/>
              </a:rPr>
              <a:t>Qemu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模拟器完全不参与网卡的任何操作，虚拟机直接看到了硬件网卡，虚拟机的网卡使用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VF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网卡驱动。虚拟机具有最高的网络性能，因为报文直接通过网卡的硬件队列进行收发，完全不占用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Host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CPU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资源。但是由于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Guest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系统需要关心硬件资源，所以这种情况下虚拟机不支持热迁移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1921" y="1275606"/>
            <a:ext cx="3819525" cy="284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SR-IOV+MACVTAP</a:t>
            </a:r>
            <a:r>
              <a:rPr lang="zh-CN" altLang="en-US" b="1" dirty="0" smtClean="0"/>
              <a:t>场景虚拟机报文流向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Rectangle 13"/>
          <p:cNvSpPr>
            <a:spLocks noChangeArrowheads="1"/>
          </p:cNvSpPr>
          <p:nvPr/>
        </p:nvSpPr>
        <p:spPr bwMode="black">
          <a:xfrm>
            <a:off x="683568" y="1221601"/>
            <a:ext cx="2880320" cy="365336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3247" tIns="41622" rIns="83247" bIns="41622">
            <a:spAutoFit/>
          </a:bodyPr>
          <a:lstStyle/>
          <a:p>
            <a:pPr marL="36000" indent="-36000">
              <a:lnSpc>
                <a:spcPts val="2000"/>
              </a:lnSpc>
              <a:spcBef>
                <a:spcPts val="0"/>
              </a:spcBef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此场景下，</a:t>
            </a:r>
            <a:r>
              <a:rPr lang="en-US" altLang="zh-CN" sz="1400" dirty="0" err="1" smtClean="0">
                <a:latin typeface="微软雅黑" pitchFamily="34" charset="-122"/>
                <a:ea typeface="微软雅黑" pitchFamily="34" charset="-122"/>
              </a:rPr>
              <a:t>Qemu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模拟器的作用与</a:t>
            </a:r>
            <a:r>
              <a:rPr lang="en-US" altLang="zh-CN" sz="1400" dirty="0" err="1" smtClean="0">
                <a:latin typeface="微软雅黑" pitchFamily="34" charset="-122"/>
                <a:ea typeface="微软雅黑" pitchFamily="34" charset="-122"/>
              </a:rPr>
              <a:t>OVS+virtio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场景下的作用类型，虚拟机自己知道自己运行在虚拟化的环境中，虚拟机的网卡使用</a:t>
            </a:r>
            <a:r>
              <a:rPr lang="en-US" altLang="zh-CN" sz="1400" dirty="0" err="1" smtClean="0">
                <a:latin typeface="微软雅黑" pitchFamily="34" charset="-122"/>
                <a:ea typeface="微软雅黑" pitchFamily="34" charset="-122"/>
              </a:rPr>
              <a:t>virtio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网卡驱动，两者差别是在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Host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上的处理不同。使用这种模式，也需要物理网卡支持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SR-IOV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，但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SR-IOV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VF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由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Host OS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管理 ，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Host OS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的内核收到报文之后，将报文直接传递给</a:t>
            </a:r>
            <a:r>
              <a:rPr lang="en-US" altLang="zh-CN" sz="1400" dirty="0" err="1" smtClean="0">
                <a:latin typeface="微软雅黑" pitchFamily="34" charset="-122"/>
                <a:ea typeface="微软雅黑" pitchFamily="34" charset="-122"/>
              </a:rPr>
              <a:t>Macvtap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虚拟网口，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MACVTAP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网口再通过</a:t>
            </a:r>
            <a:r>
              <a:rPr lang="en-US" altLang="zh-CN" sz="1400" dirty="0" err="1" smtClean="0">
                <a:latin typeface="微软雅黑" pitchFamily="34" charset="-122"/>
                <a:ea typeface="微软雅黑" pitchFamily="34" charset="-122"/>
              </a:rPr>
              <a:t>vhost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-net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模块与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Guest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之间进行通信。这块模式比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SR-IOV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直通模式的性能低，但可实现执迁移。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168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9952" y="1275606"/>
            <a:ext cx="3314700" cy="3007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/>
        </p:nvSpPr>
        <p:spPr bwMode="black">
          <a:xfrm>
            <a:off x="591883" y="999893"/>
            <a:ext cx="7536766" cy="290534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3247" tIns="41622" rIns="83247" bIns="41622">
            <a:spAutoFit/>
          </a:bodyPr>
          <a:lstStyle/>
          <a:p>
            <a:pPr marL="36000" indent="-36000">
              <a:lnSpc>
                <a:spcPts val="2000"/>
              </a:lnSpc>
              <a:buFont typeface="Wingdings" pitchFamily="2" charset="2"/>
              <a:buChar char="l"/>
            </a:pPr>
            <a:r>
              <a:rPr lang="en-US" altLang="zh-CN" sz="2000" b="1" dirty="0" smtClean="0">
                <a:latin typeface="+mn-ea"/>
              </a:rPr>
              <a:t> </a:t>
            </a:r>
            <a:r>
              <a:rPr lang="zh-CN" altLang="en-US" sz="2000" b="1" dirty="0" smtClean="0">
                <a:latin typeface="+mn-ea"/>
              </a:rPr>
              <a:t>云计算服务</a:t>
            </a:r>
            <a:endParaRPr lang="en-US" altLang="zh-CN" sz="2000" b="1" dirty="0" smtClean="0">
              <a:latin typeface="+mn-ea"/>
            </a:endParaRPr>
          </a:p>
          <a:p>
            <a:pPr marL="36000" indent="-36000">
              <a:lnSpc>
                <a:spcPts val="2000"/>
              </a:lnSpc>
              <a:buFont typeface="Wingdings" pitchFamily="2" charset="2"/>
              <a:buChar char="l"/>
            </a:pPr>
            <a:endParaRPr lang="en-US" altLang="zh-CN" dirty="0" smtClean="0">
              <a:latin typeface="+mn-ea"/>
            </a:endParaRPr>
          </a:p>
          <a:p>
            <a:pPr marL="493200" lvl="1" indent="-36000">
              <a:lnSpc>
                <a:spcPts val="2000"/>
              </a:lnSpc>
              <a:buFont typeface="Wingdings" pitchFamily="2" charset="2"/>
              <a:buChar char="l"/>
            </a:pPr>
            <a:r>
              <a:rPr lang="en-US" altLang="zh-CN" sz="1600" b="1" dirty="0" err="1" smtClean="0">
                <a:latin typeface="+mn-ea"/>
              </a:rPr>
              <a:t>IaaS</a:t>
            </a:r>
            <a:r>
              <a:rPr lang="zh-CN" altLang="en-US" sz="1600" b="1" dirty="0" smtClean="0">
                <a:latin typeface="+mn-ea"/>
              </a:rPr>
              <a:t>：基础设施即服务</a:t>
            </a:r>
            <a:r>
              <a:rPr lang="en-US" altLang="zh-CN" sz="1600" dirty="0" smtClean="0">
                <a:latin typeface="+mn-ea"/>
              </a:rPr>
              <a:t>(Infrastructure-as-a- Service)</a:t>
            </a:r>
            <a:r>
              <a:rPr lang="zh-CN" altLang="en-US" sz="1600" dirty="0" smtClean="0">
                <a:latin typeface="+mn-ea"/>
              </a:rPr>
              <a:t>：基础设施即服务。这里说的基础设施指的是服务器、存储及网络设施。</a:t>
            </a:r>
            <a:endParaRPr lang="en-US" altLang="zh-CN" sz="1600" dirty="0" smtClean="0">
              <a:latin typeface="+mn-ea"/>
            </a:endParaRPr>
          </a:p>
          <a:p>
            <a:pPr marL="493200" lvl="1" indent="-36000">
              <a:lnSpc>
                <a:spcPts val="2000"/>
              </a:lnSpc>
              <a:buFont typeface="Wingdings" pitchFamily="2" charset="2"/>
              <a:buChar char="l"/>
            </a:pPr>
            <a:r>
              <a:rPr lang="en-US" altLang="zh-CN" sz="1600" b="1" dirty="0" err="1" smtClean="0">
                <a:latin typeface="+mn-ea"/>
              </a:rPr>
              <a:t>PaaS</a:t>
            </a:r>
            <a:r>
              <a:rPr lang="zh-CN" altLang="en-US" sz="1600" b="1" dirty="0" smtClean="0">
                <a:latin typeface="+mn-ea"/>
              </a:rPr>
              <a:t>：平台即服务</a:t>
            </a:r>
            <a:r>
              <a:rPr lang="en-US" altLang="zh-CN" sz="1600" dirty="0" smtClean="0">
                <a:latin typeface="+mn-ea"/>
              </a:rPr>
              <a:t>(Platform-as-a- Service)</a:t>
            </a:r>
            <a:r>
              <a:rPr lang="zh-CN" altLang="en-US" sz="1600" dirty="0" smtClean="0">
                <a:latin typeface="+mn-ea"/>
              </a:rPr>
              <a:t>：平台即服务。</a:t>
            </a:r>
            <a:r>
              <a:rPr lang="en-US" altLang="zh-CN" sz="1600" dirty="0" err="1" smtClean="0">
                <a:latin typeface="+mn-ea"/>
              </a:rPr>
              <a:t>PaaS</a:t>
            </a:r>
            <a:r>
              <a:rPr lang="zh-CN" altLang="en-US" sz="1600" dirty="0" smtClean="0">
                <a:latin typeface="+mn-ea"/>
              </a:rPr>
              <a:t>实际上是指将软件研发的平台作为一种服务，以</a:t>
            </a:r>
            <a:r>
              <a:rPr lang="en-US" altLang="zh-CN" sz="1600" dirty="0" err="1" smtClean="0">
                <a:latin typeface="+mn-ea"/>
              </a:rPr>
              <a:t>SaaS</a:t>
            </a:r>
            <a:r>
              <a:rPr lang="zh-CN" altLang="en-US" sz="1600" dirty="0" smtClean="0">
                <a:latin typeface="+mn-ea"/>
              </a:rPr>
              <a:t>的模式提交给用户。因此，</a:t>
            </a:r>
            <a:r>
              <a:rPr lang="en-US" altLang="zh-CN" sz="1600" dirty="0" err="1" smtClean="0">
                <a:latin typeface="+mn-ea"/>
              </a:rPr>
              <a:t>PaaS</a:t>
            </a:r>
            <a:r>
              <a:rPr lang="zh-CN" altLang="en-US" sz="1600" dirty="0" smtClean="0">
                <a:latin typeface="+mn-ea"/>
              </a:rPr>
              <a:t>也是</a:t>
            </a:r>
            <a:r>
              <a:rPr lang="en-US" altLang="zh-CN" sz="1600" dirty="0" err="1" smtClean="0">
                <a:latin typeface="+mn-ea"/>
              </a:rPr>
              <a:t>SaaS</a:t>
            </a:r>
            <a:r>
              <a:rPr lang="zh-CN" altLang="en-US" sz="1600" dirty="0" smtClean="0">
                <a:latin typeface="+mn-ea"/>
              </a:rPr>
              <a:t>模式的一种应用。但是，</a:t>
            </a:r>
            <a:r>
              <a:rPr lang="en-US" altLang="zh-CN" sz="1600" dirty="0" err="1" smtClean="0">
                <a:latin typeface="+mn-ea"/>
              </a:rPr>
              <a:t>PaaS</a:t>
            </a:r>
            <a:r>
              <a:rPr lang="zh-CN" altLang="en-US" sz="1600" dirty="0" smtClean="0">
                <a:latin typeface="+mn-ea"/>
              </a:rPr>
              <a:t>的出现可以加快</a:t>
            </a:r>
            <a:r>
              <a:rPr lang="en-US" altLang="zh-CN" sz="1600" dirty="0" err="1" smtClean="0">
                <a:latin typeface="+mn-ea"/>
              </a:rPr>
              <a:t>SaaS</a:t>
            </a:r>
            <a:r>
              <a:rPr lang="zh-CN" altLang="en-US" sz="1600" dirty="0" smtClean="0">
                <a:latin typeface="+mn-ea"/>
              </a:rPr>
              <a:t>的发展，尤其是加快</a:t>
            </a:r>
            <a:r>
              <a:rPr lang="en-US" altLang="zh-CN" sz="1600" dirty="0" err="1" smtClean="0">
                <a:latin typeface="+mn-ea"/>
              </a:rPr>
              <a:t>SaaS</a:t>
            </a:r>
            <a:r>
              <a:rPr lang="zh-CN" altLang="en-US" sz="1600" dirty="0" smtClean="0">
                <a:latin typeface="+mn-ea"/>
              </a:rPr>
              <a:t>应用的开发速度。例如：软件的个性化定制开发。</a:t>
            </a:r>
            <a:endParaRPr lang="zh-CN" altLang="en-US" sz="1600" b="1" dirty="0" smtClean="0">
              <a:latin typeface="+mn-ea"/>
            </a:endParaRPr>
          </a:p>
          <a:p>
            <a:pPr marL="493200" lvl="1" indent="-36000">
              <a:lnSpc>
                <a:spcPts val="2000"/>
              </a:lnSpc>
              <a:buFont typeface="Wingdings" pitchFamily="2" charset="2"/>
              <a:buChar char="l"/>
            </a:pPr>
            <a:r>
              <a:rPr lang="en-US" altLang="zh-CN" sz="1600" b="1" dirty="0" err="1" smtClean="0">
                <a:latin typeface="+mn-ea"/>
              </a:rPr>
              <a:t>SaaS</a:t>
            </a:r>
            <a:r>
              <a:rPr lang="zh-CN" altLang="en-US" sz="1600" b="1" dirty="0" smtClean="0">
                <a:latin typeface="+mn-ea"/>
              </a:rPr>
              <a:t>：软件即服务</a:t>
            </a:r>
            <a:r>
              <a:rPr lang="en-US" altLang="zh-CN" sz="1600" dirty="0" smtClean="0">
                <a:latin typeface="+mn-ea"/>
              </a:rPr>
              <a:t>(Software-as-a- Service)</a:t>
            </a:r>
            <a:r>
              <a:rPr lang="zh-CN" altLang="en-US" sz="1600" dirty="0" smtClean="0">
                <a:latin typeface="+mn-ea"/>
              </a:rPr>
              <a:t>：它是一种通过</a:t>
            </a:r>
            <a:r>
              <a:rPr lang="en-US" altLang="zh-CN" sz="1600" dirty="0" smtClean="0">
                <a:latin typeface="+mn-ea"/>
              </a:rPr>
              <a:t>Internet</a:t>
            </a:r>
            <a:r>
              <a:rPr lang="zh-CN" altLang="en-US" sz="1600" dirty="0" smtClean="0">
                <a:latin typeface="+mn-ea"/>
              </a:rPr>
              <a:t>提供软件的模式，用户无需购买软件，而是向提供商租用基于</a:t>
            </a:r>
            <a:r>
              <a:rPr lang="en-US" altLang="zh-CN" sz="1600" dirty="0" smtClean="0">
                <a:latin typeface="+mn-ea"/>
              </a:rPr>
              <a:t>Web</a:t>
            </a:r>
            <a:r>
              <a:rPr lang="zh-CN" altLang="en-US" sz="1600" dirty="0" smtClean="0">
                <a:latin typeface="+mn-ea"/>
              </a:rPr>
              <a:t>的软件，来管理企业经营活动。</a:t>
            </a:r>
            <a:endParaRPr lang="en-US" altLang="zh-CN" dirty="0" smtClean="0">
              <a:latin typeface="+mn-ea"/>
            </a:endParaRPr>
          </a:p>
        </p:txBody>
      </p:sp>
      <p:sp>
        <p:nvSpPr>
          <p:cNvPr id="27" name="标题 5"/>
          <p:cNvSpPr txBox="1">
            <a:spLocks/>
          </p:cNvSpPr>
          <p:nvPr/>
        </p:nvSpPr>
        <p:spPr>
          <a:xfrm>
            <a:off x="525486" y="339724"/>
            <a:ext cx="8145032" cy="660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8FD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云计算服务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8FD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28887" y="4064000"/>
            <a:ext cx="6999762" cy="4176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XaaS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NaaS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DCaaS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DBaaS</a:t>
            </a:r>
            <a:r>
              <a:rPr lang="en-US" altLang="zh-CN" dirty="0" smtClean="0"/>
              <a:t>/...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878541" y="1333131"/>
            <a:ext cx="2770094" cy="114112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13"/>
          <p:cNvSpPr>
            <a:spLocks noChangeArrowheads="1"/>
          </p:cNvSpPr>
          <p:nvPr/>
        </p:nvSpPr>
        <p:spPr bwMode="black">
          <a:xfrm>
            <a:off x="623779" y="992595"/>
            <a:ext cx="7536766" cy="3405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3247" tIns="41622" rIns="83247" bIns="41622">
            <a:spAutoFit/>
          </a:bodyPr>
          <a:lstStyle/>
          <a:p>
            <a:pPr marL="36000" indent="-36000">
              <a:lnSpc>
                <a:spcPts val="2000"/>
              </a:lnSpc>
              <a:buFont typeface="Wingdings" pitchFamily="2" charset="2"/>
              <a:buChar char="l"/>
            </a:pPr>
            <a:r>
              <a:rPr lang="en-US" altLang="zh-CN" dirty="0" smtClean="0">
                <a:latin typeface="+mn-ea"/>
              </a:rPr>
              <a:t> DVR</a:t>
            </a:r>
          </a:p>
        </p:txBody>
      </p:sp>
      <p:sp>
        <p:nvSpPr>
          <p:cNvPr id="27" name="标题 5"/>
          <p:cNvSpPr txBox="1">
            <a:spLocks/>
          </p:cNvSpPr>
          <p:nvPr/>
        </p:nvSpPr>
        <p:spPr>
          <a:xfrm>
            <a:off x="525486" y="339724"/>
            <a:ext cx="8145032" cy="660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8FD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OpenStack-Neutron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8FD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228165" y="1443308"/>
            <a:ext cx="367553" cy="23307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/>
              <a:t>VM</a:t>
            </a:r>
            <a:endParaRPr lang="zh-CN" altLang="en-US" sz="800" dirty="0"/>
          </a:p>
        </p:txBody>
      </p:sp>
      <p:sp>
        <p:nvSpPr>
          <p:cNvPr id="9" name="圆角矩形 8"/>
          <p:cNvSpPr/>
          <p:nvPr/>
        </p:nvSpPr>
        <p:spPr>
          <a:xfrm>
            <a:off x="1703294" y="1443308"/>
            <a:ext cx="367553" cy="2330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/>
              <a:t>VM</a:t>
            </a:r>
            <a:endParaRPr lang="zh-CN" altLang="en-US" sz="800" dirty="0"/>
          </a:p>
        </p:txBody>
      </p:sp>
      <p:sp>
        <p:nvSpPr>
          <p:cNvPr id="10" name="圆角矩形 9"/>
          <p:cNvSpPr/>
          <p:nvPr/>
        </p:nvSpPr>
        <p:spPr>
          <a:xfrm>
            <a:off x="2133598" y="1443308"/>
            <a:ext cx="510988" cy="233078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" dirty="0" smtClean="0">
                <a:solidFill>
                  <a:schemeClr val="tx1"/>
                </a:solidFill>
              </a:rPr>
              <a:t>。。。</a:t>
            </a:r>
            <a:endParaRPr lang="zh-CN" altLang="en-US" sz="600" dirty="0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716306" y="1443308"/>
            <a:ext cx="367553" cy="2330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/>
              <a:t>VM</a:t>
            </a:r>
            <a:endParaRPr lang="zh-CN" altLang="en-US" sz="800" dirty="0"/>
          </a:p>
        </p:txBody>
      </p:sp>
      <p:cxnSp>
        <p:nvCxnSpPr>
          <p:cNvPr id="13" name="直接连接符 12"/>
          <p:cNvCxnSpPr>
            <a:stCxn id="8" idx="2"/>
          </p:cNvCxnSpPr>
          <p:nvPr/>
        </p:nvCxnSpPr>
        <p:spPr>
          <a:xfrm>
            <a:off x="1411942" y="1676386"/>
            <a:ext cx="0" cy="421355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9" idx="2"/>
          </p:cNvCxnSpPr>
          <p:nvPr/>
        </p:nvCxnSpPr>
        <p:spPr>
          <a:xfrm>
            <a:off x="1887071" y="1676386"/>
            <a:ext cx="0" cy="184178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11" idx="2"/>
          </p:cNvCxnSpPr>
          <p:nvPr/>
        </p:nvCxnSpPr>
        <p:spPr>
          <a:xfrm>
            <a:off x="2900083" y="1676386"/>
            <a:ext cx="0" cy="184178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/>
        </p:nvSpPr>
        <p:spPr>
          <a:xfrm>
            <a:off x="4052065" y="1744025"/>
            <a:ext cx="672353" cy="2330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router</a:t>
            </a:r>
            <a:endParaRPr lang="zh-CN" altLang="en-US" sz="1200" dirty="0"/>
          </a:p>
        </p:txBody>
      </p:sp>
      <p:cxnSp>
        <p:nvCxnSpPr>
          <p:cNvPr id="35" name="直接连接符 34"/>
          <p:cNvCxnSpPr/>
          <p:nvPr/>
        </p:nvCxnSpPr>
        <p:spPr>
          <a:xfrm>
            <a:off x="1887071" y="1860564"/>
            <a:ext cx="1013012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5118847" y="1333131"/>
            <a:ext cx="2770094" cy="114112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5468471" y="1443308"/>
            <a:ext cx="367553" cy="23307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/>
              <a:t>VM</a:t>
            </a:r>
            <a:endParaRPr lang="zh-CN" altLang="en-US" sz="800" dirty="0"/>
          </a:p>
        </p:txBody>
      </p:sp>
      <p:sp>
        <p:nvSpPr>
          <p:cNvPr id="38" name="圆角矩形 37"/>
          <p:cNvSpPr/>
          <p:nvPr/>
        </p:nvSpPr>
        <p:spPr>
          <a:xfrm>
            <a:off x="5943600" y="1443308"/>
            <a:ext cx="367553" cy="23307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/>
              <a:t>VM</a:t>
            </a:r>
            <a:endParaRPr lang="zh-CN" altLang="en-US" sz="800" dirty="0"/>
          </a:p>
        </p:txBody>
      </p:sp>
      <p:sp>
        <p:nvSpPr>
          <p:cNvPr id="39" name="圆角矩形 38"/>
          <p:cNvSpPr/>
          <p:nvPr/>
        </p:nvSpPr>
        <p:spPr>
          <a:xfrm>
            <a:off x="6373904" y="1443308"/>
            <a:ext cx="510988" cy="233078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" dirty="0" smtClean="0">
                <a:solidFill>
                  <a:schemeClr val="tx1"/>
                </a:solidFill>
              </a:rPr>
              <a:t>。。。</a:t>
            </a:r>
            <a:endParaRPr lang="zh-CN" altLang="en-US" sz="600" dirty="0">
              <a:solidFill>
                <a:schemeClr val="tx1"/>
              </a:solidFill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6956612" y="1443308"/>
            <a:ext cx="367553" cy="2330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/>
              <a:t>VM</a:t>
            </a:r>
            <a:endParaRPr lang="zh-CN" altLang="en-US" sz="800" dirty="0"/>
          </a:p>
        </p:txBody>
      </p:sp>
      <p:cxnSp>
        <p:nvCxnSpPr>
          <p:cNvPr id="41" name="直接连接符 40"/>
          <p:cNvCxnSpPr>
            <a:stCxn id="37" idx="2"/>
          </p:cNvCxnSpPr>
          <p:nvPr/>
        </p:nvCxnSpPr>
        <p:spPr>
          <a:xfrm>
            <a:off x="5652248" y="1676386"/>
            <a:ext cx="0" cy="184178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38" idx="2"/>
          </p:cNvCxnSpPr>
          <p:nvPr/>
        </p:nvCxnSpPr>
        <p:spPr>
          <a:xfrm>
            <a:off x="6127377" y="1676386"/>
            <a:ext cx="0" cy="184178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stCxn id="40" idx="2"/>
          </p:cNvCxnSpPr>
          <p:nvPr/>
        </p:nvCxnSpPr>
        <p:spPr>
          <a:xfrm>
            <a:off x="7140389" y="1676386"/>
            <a:ext cx="0" cy="421355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H="1">
            <a:off x="5652248" y="1860564"/>
            <a:ext cx="475129" cy="0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圆角矩形 45"/>
          <p:cNvSpPr/>
          <p:nvPr/>
        </p:nvSpPr>
        <p:spPr>
          <a:xfrm>
            <a:off x="1228165" y="2097741"/>
            <a:ext cx="1855694" cy="2330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/>
              <a:t>OVS</a:t>
            </a:r>
            <a:endParaRPr lang="zh-CN" altLang="en-US" sz="1000" dirty="0"/>
          </a:p>
        </p:txBody>
      </p:sp>
      <p:sp>
        <p:nvSpPr>
          <p:cNvPr id="47" name="圆角矩形 46"/>
          <p:cNvSpPr/>
          <p:nvPr/>
        </p:nvSpPr>
        <p:spPr>
          <a:xfrm>
            <a:off x="5499843" y="2097741"/>
            <a:ext cx="1958792" cy="2330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/>
              <a:t>OVS</a:t>
            </a:r>
            <a:endParaRPr lang="zh-CN" altLang="en-US" sz="1000" dirty="0"/>
          </a:p>
        </p:txBody>
      </p:sp>
      <p:cxnSp>
        <p:nvCxnSpPr>
          <p:cNvPr id="49" name="直接连接符 48"/>
          <p:cNvCxnSpPr/>
          <p:nvPr/>
        </p:nvCxnSpPr>
        <p:spPr>
          <a:xfrm>
            <a:off x="2375647" y="1860564"/>
            <a:ext cx="0" cy="23717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5898775" y="1860564"/>
            <a:ext cx="0" cy="237177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46" idx="3"/>
            <a:endCxn id="47" idx="1"/>
          </p:cNvCxnSpPr>
          <p:nvPr/>
        </p:nvCxnSpPr>
        <p:spPr>
          <a:xfrm>
            <a:off x="3083859" y="2214280"/>
            <a:ext cx="24159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9" idx="2"/>
          </p:cNvCxnSpPr>
          <p:nvPr/>
        </p:nvCxnSpPr>
        <p:spPr>
          <a:xfrm>
            <a:off x="4388242" y="1977103"/>
            <a:ext cx="0" cy="2371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下箭头 83"/>
          <p:cNvSpPr/>
          <p:nvPr/>
        </p:nvSpPr>
        <p:spPr>
          <a:xfrm>
            <a:off x="4222400" y="2662518"/>
            <a:ext cx="350666" cy="197223"/>
          </a:xfrm>
          <a:prstGeom prst="down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矩形 99"/>
          <p:cNvSpPr/>
          <p:nvPr/>
        </p:nvSpPr>
        <p:spPr>
          <a:xfrm>
            <a:off x="878541" y="3144004"/>
            <a:ext cx="2770094" cy="136524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圆角矩形 100"/>
          <p:cNvSpPr/>
          <p:nvPr/>
        </p:nvSpPr>
        <p:spPr>
          <a:xfrm>
            <a:off x="1228165" y="3254181"/>
            <a:ext cx="367553" cy="23307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/>
              <a:t>VM</a:t>
            </a:r>
            <a:endParaRPr lang="zh-CN" altLang="en-US" sz="800" dirty="0"/>
          </a:p>
        </p:txBody>
      </p:sp>
      <p:sp>
        <p:nvSpPr>
          <p:cNvPr id="102" name="圆角矩形 101"/>
          <p:cNvSpPr/>
          <p:nvPr/>
        </p:nvSpPr>
        <p:spPr>
          <a:xfrm>
            <a:off x="1703294" y="3254181"/>
            <a:ext cx="367553" cy="2330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/>
              <a:t>VM</a:t>
            </a:r>
            <a:endParaRPr lang="zh-CN" altLang="en-US" sz="800" dirty="0"/>
          </a:p>
        </p:txBody>
      </p:sp>
      <p:sp>
        <p:nvSpPr>
          <p:cNvPr id="103" name="圆角矩形 102"/>
          <p:cNvSpPr/>
          <p:nvPr/>
        </p:nvSpPr>
        <p:spPr>
          <a:xfrm>
            <a:off x="2133598" y="3254181"/>
            <a:ext cx="510988" cy="233078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" dirty="0" smtClean="0">
                <a:solidFill>
                  <a:schemeClr val="tx1"/>
                </a:solidFill>
              </a:rPr>
              <a:t>。。。</a:t>
            </a:r>
            <a:endParaRPr lang="zh-CN" altLang="en-US" sz="600" dirty="0">
              <a:solidFill>
                <a:schemeClr val="tx1"/>
              </a:solidFill>
            </a:endParaRPr>
          </a:p>
        </p:txBody>
      </p:sp>
      <p:sp>
        <p:nvSpPr>
          <p:cNvPr id="104" name="圆角矩形 103"/>
          <p:cNvSpPr/>
          <p:nvPr/>
        </p:nvSpPr>
        <p:spPr>
          <a:xfrm>
            <a:off x="2716306" y="3254181"/>
            <a:ext cx="367553" cy="2330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/>
              <a:t>VM</a:t>
            </a:r>
            <a:endParaRPr lang="zh-CN" altLang="en-US" sz="800" dirty="0"/>
          </a:p>
        </p:txBody>
      </p:sp>
      <p:cxnSp>
        <p:nvCxnSpPr>
          <p:cNvPr id="105" name="直接连接符 104"/>
          <p:cNvCxnSpPr>
            <a:stCxn id="101" idx="2"/>
          </p:cNvCxnSpPr>
          <p:nvPr/>
        </p:nvCxnSpPr>
        <p:spPr>
          <a:xfrm>
            <a:off x="1411942" y="3487259"/>
            <a:ext cx="0" cy="421355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>
            <a:stCxn id="102" idx="2"/>
          </p:cNvCxnSpPr>
          <p:nvPr/>
        </p:nvCxnSpPr>
        <p:spPr>
          <a:xfrm>
            <a:off x="1887071" y="3487259"/>
            <a:ext cx="0" cy="184178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>
            <a:stCxn id="104" idx="2"/>
          </p:cNvCxnSpPr>
          <p:nvPr/>
        </p:nvCxnSpPr>
        <p:spPr>
          <a:xfrm>
            <a:off x="2900083" y="3487259"/>
            <a:ext cx="0" cy="184178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圆角矩形 107"/>
          <p:cNvSpPr/>
          <p:nvPr/>
        </p:nvSpPr>
        <p:spPr>
          <a:xfrm>
            <a:off x="4052065" y="3554898"/>
            <a:ext cx="672353" cy="2330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router</a:t>
            </a:r>
            <a:endParaRPr lang="zh-CN" altLang="en-US" sz="1200" dirty="0"/>
          </a:p>
        </p:txBody>
      </p:sp>
      <p:cxnSp>
        <p:nvCxnSpPr>
          <p:cNvPr id="109" name="直接连接符 108"/>
          <p:cNvCxnSpPr/>
          <p:nvPr/>
        </p:nvCxnSpPr>
        <p:spPr>
          <a:xfrm>
            <a:off x="1887071" y="3671437"/>
            <a:ext cx="1013012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矩形 109"/>
          <p:cNvSpPr/>
          <p:nvPr/>
        </p:nvSpPr>
        <p:spPr>
          <a:xfrm>
            <a:off x="5118847" y="3144004"/>
            <a:ext cx="2770094" cy="136524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圆角矩形 110"/>
          <p:cNvSpPr/>
          <p:nvPr/>
        </p:nvSpPr>
        <p:spPr>
          <a:xfrm>
            <a:off x="5468471" y="3254181"/>
            <a:ext cx="367553" cy="23307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/>
              <a:t>VM</a:t>
            </a:r>
            <a:endParaRPr lang="zh-CN" altLang="en-US" sz="800" dirty="0"/>
          </a:p>
        </p:txBody>
      </p:sp>
      <p:sp>
        <p:nvSpPr>
          <p:cNvPr id="112" name="圆角矩形 111"/>
          <p:cNvSpPr/>
          <p:nvPr/>
        </p:nvSpPr>
        <p:spPr>
          <a:xfrm>
            <a:off x="5943600" y="3254181"/>
            <a:ext cx="367553" cy="23307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/>
              <a:t>VM</a:t>
            </a:r>
            <a:endParaRPr lang="zh-CN" altLang="en-US" sz="800" dirty="0"/>
          </a:p>
        </p:txBody>
      </p:sp>
      <p:sp>
        <p:nvSpPr>
          <p:cNvPr id="113" name="圆角矩形 112"/>
          <p:cNvSpPr/>
          <p:nvPr/>
        </p:nvSpPr>
        <p:spPr>
          <a:xfrm>
            <a:off x="6373904" y="3254181"/>
            <a:ext cx="510988" cy="233078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" dirty="0" smtClean="0">
                <a:solidFill>
                  <a:schemeClr val="tx1"/>
                </a:solidFill>
              </a:rPr>
              <a:t>。。。</a:t>
            </a:r>
            <a:endParaRPr lang="zh-CN" altLang="en-US" sz="600" dirty="0">
              <a:solidFill>
                <a:schemeClr val="tx1"/>
              </a:solidFill>
            </a:endParaRPr>
          </a:p>
        </p:txBody>
      </p:sp>
      <p:sp>
        <p:nvSpPr>
          <p:cNvPr id="114" name="圆角矩形 113"/>
          <p:cNvSpPr/>
          <p:nvPr/>
        </p:nvSpPr>
        <p:spPr>
          <a:xfrm>
            <a:off x="6956612" y="3254181"/>
            <a:ext cx="367553" cy="2330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/>
              <a:t>VM</a:t>
            </a:r>
            <a:endParaRPr lang="zh-CN" altLang="en-US" sz="800" dirty="0"/>
          </a:p>
        </p:txBody>
      </p:sp>
      <p:cxnSp>
        <p:nvCxnSpPr>
          <p:cNvPr id="115" name="直接连接符 114"/>
          <p:cNvCxnSpPr>
            <a:stCxn id="111" idx="2"/>
          </p:cNvCxnSpPr>
          <p:nvPr/>
        </p:nvCxnSpPr>
        <p:spPr>
          <a:xfrm>
            <a:off x="5652248" y="3487259"/>
            <a:ext cx="0" cy="184178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>
            <a:stCxn id="112" idx="2"/>
          </p:cNvCxnSpPr>
          <p:nvPr/>
        </p:nvCxnSpPr>
        <p:spPr>
          <a:xfrm>
            <a:off x="6127377" y="3487259"/>
            <a:ext cx="0" cy="184178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>
            <a:stCxn id="114" idx="2"/>
          </p:cNvCxnSpPr>
          <p:nvPr/>
        </p:nvCxnSpPr>
        <p:spPr>
          <a:xfrm>
            <a:off x="7140389" y="3487259"/>
            <a:ext cx="0" cy="421355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/>
        </p:nvCxnSpPr>
        <p:spPr>
          <a:xfrm flipH="1">
            <a:off x="5652248" y="3671437"/>
            <a:ext cx="475129" cy="0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圆角矩形 118"/>
          <p:cNvSpPr/>
          <p:nvPr/>
        </p:nvSpPr>
        <p:spPr>
          <a:xfrm>
            <a:off x="1228165" y="3908614"/>
            <a:ext cx="1855694" cy="2330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/>
              <a:t>OVS</a:t>
            </a:r>
            <a:endParaRPr lang="zh-CN" altLang="en-US" sz="1000" dirty="0"/>
          </a:p>
        </p:txBody>
      </p:sp>
      <p:sp>
        <p:nvSpPr>
          <p:cNvPr id="120" name="圆角矩形 119"/>
          <p:cNvSpPr/>
          <p:nvPr/>
        </p:nvSpPr>
        <p:spPr>
          <a:xfrm>
            <a:off x="5499843" y="3908614"/>
            <a:ext cx="1958792" cy="2330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/>
              <a:t>OVS</a:t>
            </a:r>
            <a:endParaRPr lang="zh-CN" altLang="en-US" sz="1000" dirty="0"/>
          </a:p>
        </p:txBody>
      </p:sp>
      <p:cxnSp>
        <p:nvCxnSpPr>
          <p:cNvPr id="121" name="直接连接符 120"/>
          <p:cNvCxnSpPr/>
          <p:nvPr/>
        </p:nvCxnSpPr>
        <p:spPr>
          <a:xfrm>
            <a:off x="2375647" y="3671437"/>
            <a:ext cx="0" cy="23717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/>
        </p:nvCxnSpPr>
        <p:spPr>
          <a:xfrm>
            <a:off x="5898775" y="3671437"/>
            <a:ext cx="0" cy="237177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>
            <a:stCxn id="119" idx="3"/>
            <a:endCxn id="120" idx="1"/>
          </p:cNvCxnSpPr>
          <p:nvPr/>
        </p:nvCxnSpPr>
        <p:spPr>
          <a:xfrm>
            <a:off x="3083859" y="4025153"/>
            <a:ext cx="24159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>
            <a:stCxn id="108" idx="2"/>
          </p:cNvCxnSpPr>
          <p:nvPr/>
        </p:nvCxnSpPr>
        <p:spPr>
          <a:xfrm>
            <a:off x="4388242" y="3787976"/>
            <a:ext cx="0" cy="2371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圆角矩形 125"/>
          <p:cNvSpPr/>
          <p:nvPr/>
        </p:nvSpPr>
        <p:spPr>
          <a:xfrm>
            <a:off x="1228165" y="4141692"/>
            <a:ext cx="1855694" cy="233078"/>
          </a:xfrm>
          <a:prstGeom prst="round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/>
              <a:t>DVR</a:t>
            </a:r>
            <a:endParaRPr lang="zh-CN" altLang="en-US" sz="1000" dirty="0"/>
          </a:p>
        </p:txBody>
      </p:sp>
      <p:sp>
        <p:nvSpPr>
          <p:cNvPr id="127" name="圆角矩形 126"/>
          <p:cNvSpPr/>
          <p:nvPr/>
        </p:nvSpPr>
        <p:spPr>
          <a:xfrm>
            <a:off x="5499843" y="4141692"/>
            <a:ext cx="1958792" cy="233078"/>
          </a:xfrm>
          <a:prstGeom prst="round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/>
              <a:t>DVR</a:t>
            </a:r>
            <a:endParaRPr lang="zh-CN" altLang="en-US" sz="1000" dirty="0"/>
          </a:p>
        </p:txBody>
      </p:sp>
      <p:cxnSp>
        <p:nvCxnSpPr>
          <p:cNvPr id="139" name="直接连接符 138"/>
          <p:cNvCxnSpPr>
            <a:stCxn id="19" idx="0"/>
          </p:cNvCxnSpPr>
          <p:nvPr/>
        </p:nvCxnSpPr>
        <p:spPr>
          <a:xfrm flipV="1">
            <a:off x="4388242" y="1443308"/>
            <a:ext cx="0" cy="3007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/>
          <p:cNvCxnSpPr>
            <a:stCxn id="108" idx="0"/>
          </p:cNvCxnSpPr>
          <p:nvPr/>
        </p:nvCxnSpPr>
        <p:spPr>
          <a:xfrm flipV="1">
            <a:off x="4388242" y="3254181"/>
            <a:ext cx="0" cy="3007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2" name="任意多边形 141"/>
          <p:cNvSpPr/>
          <p:nvPr/>
        </p:nvSpPr>
        <p:spPr>
          <a:xfrm>
            <a:off x="1346065" y="1461247"/>
            <a:ext cx="3119421" cy="833718"/>
          </a:xfrm>
          <a:custGeom>
            <a:avLst/>
            <a:gdLst>
              <a:gd name="connsiteX0" fmla="*/ 7606 w 3119421"/>
              <a:gd name="connsiteY0" fmla="*/ 0 h 833718"/>
              <a:gd name="connsiteX1" fmla="*/ 25535 w 3119421"/>
              <a:gd name="connsiteY1" fmla="*/ 313765 h 833718"/>
              <a:gd name="connsiteX2" fmla="*/ 34500 w 3119421"/>
              <a:gd name="connsiteY2" fmla="*/ 340659 h 833718"/>
              <a:gd name="connsiteX3" fmla="*/ 43464 w 3119421"/>
              <a:gd name="connsiteY3" fmla="*/ 376518 h 833718"/>
              <a:gd name="connsiteX4" fmla="*/ 61394 w 3119421"/>
              <a:gd name="connsiteY4" fmla="*/ 412377 h 833718"/>
              <a:gd name="connsiteX5" fmla="*/ 97253 w 3119421"/>
              <a:gd name="connsiteY5" fmla="*/ 573741 h 833718"/>
              <a:gd name="connsiteX6" fmla="*/ 115182 w 3119421"/>
              <a:gd name="connsiteY6" fmla="*/ 636494 h 833718"/>
              <a:gd name="connsiteX7" fmla="*/ 133111 w 3119421"/>
              <a:gd name="connsiteY7" fmla="*/ 654424 h 833718"/>
              <a:gd name="connsiteX8" fmla="*/ 160006 w 3119421"/>
              <a:gd name="connsiteY8" fmla="*/ 663388 h 833718"/>
              <a:gd name="connsiteX9" fmla="*/ 213794 w 3119421"/>
              <a:gd name="connsiteY9" fmla="*/ 690282 h 833718"/>
              <a:gd name="connsiteX10" fmla="*/ 249653 w 3119421"/>
              <a:gd name="connsiteY10" fmla="*/ 708212 h 833718"/>
              <a:gd name="connsiteX11" fmla="*/ 303441 w 3119421"/>
              <a:gd name="connsiteY11" fmla="*/ 726141 h 833718"/>
              <a:gd name="connsiteX12" fmla="*/ 366194 w 3119421"/>
              <a:gd name="connsiteY12" fmla="*/ 744071 h 833718"/>
              <a:gd name="connsiteX13" fmla="*/ 419982 w 3119421"/>
              <a:gd name="connsiteY13" fmla="*/ 753035 h 833718"/>
              <a:gd name="connsiteX14" fmla="*/ 473770 w 3119421"/>
              <a:gd name="connsiteY14" fmla="*/ 770965 h 833718"/>
              <a:gd name="connsiteX15" fmla="*/ 545488 w 3119421"/>
              <a:gd name="connsiteY15" fmla="*/ 788894 h 833718"/>
              <a:gd name="connsiteX16" fmla="*/ 653064 w 3119421"/>
              <a:gd name="connsiteY16" fmla="*/ 824753 h 833718"/>
              <a:gd name="connsiteX17" fmla="*/ 697888 w 3119421"/>
              <a:gd name="connsiteY17" fmla="*/ 833718 h 833718"/>
              <a:gd name="connsiteX18" fmla="*/ 2930100 w 3119421"/>
              <a:gd name="connsiteY18" fmla="*/ 824753 h 833718"/>
              <a:gd name="connsiteX19" fmla="*/ 2974923 w 3119421"/>
              <a:gd name="connsiteY19" fmla="*/ 815788 h 833718"/>
              <a:gd name="connsiteX20" fmla="*/ 3019747 w 3119421"/>
              <a:gd name="connsiteY20" fmla="*/ 779929 h 833718"/>
              <a:gd name="connsiteX21" fmla="*/ 3046641 w 3119421"/>
              <a:gd name="connsiteY21" fmla="*/ 753035 h 833718"/>
              <a:gd name="connsiteX22" fmla="*/ 3082500 w 3119421"/>
              <a:gd name="connsiteY22" fmla="*/ 708212 h 833718"/>
              <a:gd name="connsiteX23" fmla="*/ 3082500 w 3119421"/>
              <a:gd name="connsiteY23" fmla="*/ 403412 h 833718"/>
              <a:gd name="connsiteX24" fmla="*/ 3064570 w 3119421"/>
              <a:gd name="connsiteY24" fmla="*/ 385482 h 833718"/>
              <a:gd name="connsiteX25" fmla="*/ 3037676 w 3119421"/>
              <a:gd name="connsiteY25" fmla="*/ 376518 h 833718"/>
              <a:gd name="connsiteX26" fmla="*/ 3001817 w 3119421"/>
              <a:gd name="connsiteY26" fmla="*/ 385482 h 833718"/>
              <a:gd name="connsiteX27" fmla="*/ 2948029 w 3119421"/>
              <a:gd name="connsiteY27" fmla="*/ 430306 h 833718"/>
              <a:gd name="connsiteX28" fmla="*/ 2930100 w 3119421"/>
              <a:gd name="connsiteY28" fmla="*/ 457200 h 833718"/>
              <a:gd name="connsiteX29" fmla="*/ 2912170 w 3119421"/>
              <a:gd name="connsiteY29" fmla="*/ 475129 h 833718"/>
              <a:gd name="connsiteX30" fmla="*/ 2876311 w 3119421"/>
              <a:gd name="connsiteY30" fmla="*/ 510988 h 833718"/>
              <a:gd name="connsiteX31" fmla="*/ 2858382 w 3119421"/>
              <a:gd name="connsiteY31" fmla="*/ 528918 h 833718"/>
              <a:gd name="connsiteX32" fmla="*/ 2822523 w 3119421"/>
              <a:gd name="connsiteY32" fmla="*/ 573741 h 833718"/>
              <a:gd name="connsiteX33" fmla="*/ 2795629 w 3119421"/>
              <a:gd name="connsiteY33" fmla="*/ 582706 h 833718"/>
              <a:gd name="connsiteX34" fmla="*/ 2714947 w 3119421"/>
              <a:gd name="connsiteY34" fmla="*/ 645459 h 833718"/>
              <a:gd name="connsiteX35" fmla="*/ 2661159 w 3119421"/>
              <a:gd name="connsiteY35" fmla="*/ 663388 h 833718"/>
              <a:gd name="connsiteX36" fmla="*/ 2535653 w 3119421"/>
              <a:gd name="connsiteY36" fmla="*/ 681318 h 833718"/>
              <a:gd name="connsiteX37" fmla="*/ 2481864 w 3119421"/>
              <a:gd name="connsiteY37" fmla="*/ 699247 h 833718"/>
              <a:gd name="connsiteX38" fmla="*/ 1926053 w 3119421"/>
              <a:gd name="connsiteY38" fmla="*/ 717177 h 833718"/>
              <a:gd name="connsiteX39" fmla="*/ 1361276 w 3119421"/>
              <a:gd name="connsiteY39" fmla="*/ 708212 h 833718"/>
              <a:gd name="connsiteX40" fmla="*/ 1334382 w 3119421"/>
              <a:gd name="connsiteY40" fmla="*/ 699247 h 833718"/>
              <a:gd name="connsiteX41" fmla="*/ 1289559 w 3119421"/>
              <a:gd name="connsiteY41" fmla="*/ 690282 h 833718"/>
              <a:gd name="connsiteX42" fmla="*/ 1253700 w 3119421"/>
              <a:gd name="connsiteY42" fmla="*/ 681318 h 833718"/>
              <a:gd name="connsiteX43" fmla="*/ 1173017 w 3119421"/>
              <a:gd name="connsiteY43" fmla="*/ 672353 h 833718"/>
              <a:gd name="connsiteX44" fmla="*/ 1146123 w 3119421"/>
              <a:gd name="connsiteY44" fmla="*/ 663388 h 833718"/>
              <a:gd name="connsiteX45" fmla="*/ 1128194 w 3119421"/>
              <a:gd name="connsiteY45" fmla="*/ 636494 h 833718"/>
              <a:gd name="connsiteX46" fmla="*/ 1101300 w 3119421"/>
              <a:gd name="connsiteY46" fmla="*/ 609600 h 833718"/>
              <a:gd name="connsiteX47" fmla="*/ 1047511 w 3119421"/>
              <a:gd name="connsiteY47" fmla="*/ 573741 h 833718"/>
              <a:gd name="connsiteX48" fmla="*/ 993723 w 3119421"/>
              <a:gd name="connsiteY48" fmla="*/ 519953 h 833718"/>
              <a:gd name="connsiteX49" fmla="*/ 966829 w 3119421"/>
              <a:gd name="connsiteY49" fmla="*/ 493059 h 833718"/>
              <a:gd name="connsiteX50" fmla="*/ 895111 w 3119421"/>
              <a:gd name="connsiteY50" fmla="*/ 439271 h 833718"/>
              <a:gd name="connsiteX51" fmla="*/ 868217 w 3119421"/>
              <a:gd name="connsiteY51" fmla="*/ 421341 h 833718"/>
              <a:gd name="connsiteX52" fmla="*/ 823394 w 3119421"/>
              <a:gd name="connsiteY52" fmla="*/ 358588 h 833718"/>
              <a:gd name="connsiteX53" fmla="*/ 805464 w 3119421"/>
              <a:gd name="connsiteY53" fmla="*/ 340659 h 833718"/>
              <a:gd name="connsiteX54" fmla="*/ 778570 w 3119421"/>
              <a:gd name="connsiteY54" fmla="*/ 322729 h 833718"/>
              <a:gd name="connsiteX55" fmla="*/ 742711 w 3119421"/>
              <a:gd name="connsiteY55" fmla="*/ 277906 h 833718"/>
              <a:gd name="connsiteX56" fmla="*/ 697888 w 3119421"/>
              <a:gd name="connsiteY56" fmla="*/ 242047 h 833718"/>
              <a:gd name="connsiteX57" fmla="*/ 662029 w 3119421"/>
              <a:gd name="connsiteY57" fmla="*/ 179294 h 833718"/>
              <a:gd name="connsiteX58" fmla="*/ 635135 w 3119421"/>
              <a:gd name="connsiteY58" fmla="*/ 152400 h 833718"/>
              <a:gd name="connsiteX59" fmla="*/ 608241 w 3119421"/>
              <a:gd name="connsiteY59" fmla="*/ 134471 h 833718"/>
              <a:gd name="connsiteX60" fmla="*/ 608241 w 3119421"/>
              <a:gd name="connsiteY60" fmla="*/ 107577 h 83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119421" h="833718">
                <a:moveTo>
                  <a:pt x="7606" y="0"/>
                </a:moveTo>
                <a:cubicBezTo>
                  <a:pt x="11066" y="103793"/>
                  <a:pt x="0" y="211628"/>
                  <a:pt x="25535" y="313765"/>
                </a:cubicBezTo>
                <a:cubicBezTo>
                  <a:pt x="27827" y="322932"/>
                  <a:pt x="31904" y="331573"/>
                  <a:pt x="34500" y="340659"/>
                </a:cubicBezTo>
                <a:cubicBezTo>
                  <a:pt x="37885" y="352506"/>
                  <a:pt x="39138" y="364982"/>
                  <a:pt x="43464" y="376518"/>
                </a:cubicBezTo>
                <a:cubicBezTo>
                  <a:pt x="48156" y="389031"/>
                  <a:pt x="55417" y="400424"/>
                  <a:pt x="61394" y="412377"/>
                </a:cubicBezTo>
                <a:cubicBezTo>
                  <a:pt x="84161" y="526213"/>
                  <a:pt x="71927" y="472439"/>
                  <a:pt x="97253" y="573741"/>
                </a:cubicBezTo>
                <a:cubicBezTo>
                  <a:pt x="98929" y="580444"/>
                  <a:pt x="109668" y="627304"/>
                  <a:pt x="115182" y="636494"/>
                </a:cubicBezTo>
                <a:cubicBezTo>
                  <a:pt x="119530" y="643742"/>
                  <a:pt x="125863" y="650076"/>
                  <a:pt x="133111" y="654424"/>
                </a:cubicBezTo>
                <a:cubicBezTo>
                  <a:pt x="141214" y="659286"/>
                  <a:pt x="151041" y="660400"/>
                  <a:pt x="160006" y="663388"/>
                </a:cubicBezTo>
                <a:cubicBezTo>
                  <a:pt x="211692" y="697847"/>
                  <a:pt x="161830" y="668012"/>
                  <a:pt x="213794" y="690282"/>
                </a:cubicBezTo>
                <a:cubicBezTo>
                  <a:pt x="226077" y="695546"/>
                  <a:pt x="237245" y="703249"/>
                  <a:pt x="249653" y="708212"/>
                </a:cubicBezTo>
                <a:cubicBezTo>
                  <a:pt x="267200" y="715231"/>
                  <a:pt x="285512" y="720165"/>
                  <a:pt x="303441" y="726141"/>
                </a:cubicBezTo>
                <a:cubicBezTo>
                  <a:pt x="329075" y="734686"/>
                  <a:pt x="338051" y="738443"/>
                  <a:pt x="366194" y="744071"/>
                </a:cubicBezTo>
                <a:cubicBezTo>
                  <a:pt x="384018" y="747636"/>
                  <a:pt x="402053" y="750047"/>
                  <a:pt x="419982" y="753035"/>
                </a:cubicBezTo>
                <a:lnTo>
                  <a:pt x="473770" y="770965"/>
                </a:lnTo>
                <a:cubicBezTo>
                  <a:pt x="497147" y="778758"/>
                  <a:pt x="522111" y="781101"/>
                  <a:pt x="545488" y="788894"/>
                </a:cubicBezTo>
                <a:lnTo>
                  <a:pt x="653064" y="824753"/>
                </a:lnTo>
                <a:cubicBezTo>
                  <a:pt x="667519" y="829572"/>
                  <a:pt x="682947" y="830730"/>
                  <a:pt x="697888" y="833718"/>
                </a:cubicBezTo>
                <a:lnTo>
                  <a:pt x="2930100" y="824753"/>
                </a:lnTo>
                <a:cubicBezTo>
                  <a:pt x="2945336" y="824633"/>
                  <a:pt x="2961694" y="823348"/>
                  <a:pt x="2974923" y="815788"/>
                </a:cubicBezTo>
                <a:cubicBezTo>
                  <a:pt x="3088463" y="750908"/>
                  <a:pt x="2903374" y="818721"/>
                  <a:pt x="3019747" y="779929"/>
                </a:cubicBezTo>
                <a:cubicBezTo>
                  <a:pt x="3028712" y="770964"/>
                  <a:pt x="3038525" y="762775"/>
                  <a:pt x="3046641" y="753035"/>
                </a:cubicBezTo>
                <a:cubicBezTo>
                  <a:pt x="3103175" y="685193"/>
                  <a:pt x="3030344" y="760365"/>
                  <a:pt x="3082500" y="708212"/>
                </a:cubicBezTo>
                <a:cubicBezTo>
                  <a:pt x="3119421" y="597441"/>
                  <a:pt x="3105011" y="651033"/>
                  <a:pt x="3082500" y="403412"/>
                </a:cubicBezTo>
                <a:cubicBezTo>
                  <a:pt x="3081735" y="394994"/>
                  <a:pt x="3071818" y="389831"/>
                  <a:pt x="3064570" y="385482"/>
                </a:cubicBezTo>
                <a:cubicBezTo>
                  <a:pt x="3056467" y="380620"/>
                  <a:pt x="3046641" y="379506"/>
                  <a:pt x="3037676" y="376518"/>
                </a:cubicBezTo>
                <a:cubicBezTo>
                  <a:pt x="3025723" y="379506"/>
                  <a:pt x="3013142" y="380629"/>
                  <a:pt x="3001817" y="385482"/>
                </a:cubicBezTo>
                <a:cubicBezTo>
                  <a:pt x="2983536" y="393317"/>
                  <a:pt x="2959994" y="415948"/>
                  <a:pt x="2948029" y="430306"/>
                </a:cubicBezTo>
                <a:cubicBezTo>
                  <a:pt x="2941132" y="438583"/>
                  <a:pt x="2936831" y="448787"/>
                  <a:pt x="2930100" y="457200"/>
                </a:cubicBezTo>
                <a:cubicBezTo>
                  <a:pt x="2924820" y="463800"/>
                  <a:pt x="2918147" y="469153"/>
                  <a:pt x="2912170" y="475129"/>
                </a:cubicBezTo>
                <a:cubicBezTo>
                  <a:pt x="2896234" y="522943"/>
                  <a:pt x="2916155" y="487082"/>
                  <a:pt x="2876311" y="510988"/>
                </a:cubicBezTo>
                <a:cubicBezTo>
                  <a:pt x="2869063" y="515336"/>
                  <a:pt x="2863662" y="522318"/>
                  <a:pt x="2858382" y="528918"/>
                </a:cubicBezTo>
                <a:cubicBezTo>
                  <a:pt x="2847105" y="543015"/>
                  <a:pt x="2839176" y="563750"/>
                  <a:pt x="2822523" y="573741"/>
                </a:cubicBezTo>
                <a:cubicBezTo>
                  <a:pt x="2814420" y="578603"/>
                  <a:pt x="2804594" y="579718"/>
                  <a:pt x="2795629" y="582706"/>
                </a:cubicBezTo>
                <a:cubicBezTo>
                  <a:pt x="2772425" y="605910"/>
                  <a:pt x="2747114" y="634737"/>
                  <a:pt x="2714947" y="645459"/>
                </a:cubicBezTo>
                <a:cubicBezTo>
                  <a:pt x="2697018" y="651435"/>
                  <a:pt x="2679912" y="661044"/>
                  <a:pt x="2661159" y="663388"/>
                </a:cubicBezTo>
                <a:cubicBezTo>
                  <a:pt x="2639928" y="666042"/>
                  <a:pt x="2561507" y="674855"/>
                  <a:pt x="2535653" y="681318"/>
                </a:cubicBezTo>
                <a:cubicBezTo>
                  <a:pt x="2517318" y="685902"/>
                  <a:pt x="2499794" y="693271"/>
                  <a:pt x="2481864" y="699247"/>
                </a:cubicBezTo>
                <a:cubicBezTo>
                  <a:pt x="2287678" y="763975"/>
                  <a:pt x="2464608" y="708049"/>
                  <a:pt x="1926053" y="717177"/>
                </a:cubicBezTo>
                <a:lnTo>
                  <a:pt x="1361276" y="708212"/>
                </a:lnTo>
                <a:cubicBezTo>
                  <a:pt x="1351831" y="707926"/>
                  <a:pt x="1343549" y="701539"/>
                  <a:pt x="1334382" y="699247"/>
                </a:cubicBezTo>
                <a:cubicBezTo>
                  <a:pt x="1319600" y="695551"/>
                  <a:pt x="1304433" y="693587"/>
                  <a:pt x="1289559" y="690282"/>
                </a:cubicBezTo>
                <a:cubicBezTo>
                  <a:pt x="1277532" y="687609"/>
                  <a:pt x="1265878" y="683191"/>
                  <a:pt x="1253700" y="681318"/>
                </a:cubicBezTo>
                <a:cubicBezTo>
                  <a:pt x="1226955" y="677203"/>
                  <a:pt x="1199911" y="675341"/>
                  <a:pt x="1173017" y="672353"/>
                </a:cubicBezTo>
                <a:cubicBezTo>
                  <a:pt x="1164052" y="669365"/>
                  <a:pt x="1153502" y="669291"/>
                  <a:pt x="1146123" y="663388"/>
                </a:cubicBezTo>
                <a:cubicBezTo>
                  <a:pt x="1137710" y="656657"/>
                  <a:pt x="1135091" y="644771"/>
                  <a:pt x="1128194" y="636494"/>
                </a:cubicBezTo>
                <a:cubicBezTo>
                  <a:pt x="1120078" y="626754"/>
                  <a:pt x="1111307" y="617383"/>
                  <a:pt x="1101300" y="609600"/>
                </a:cubicBezTo>
                <a:cubicBezTo>
                  <a:pt x="1084290" y="596370"/>
                  <a:pt x="1065441" y="585694"/>
                  <a:pt x="1047511" y="573741"/>
                </a:cubicBezTo>
                <a:cubicBezTo>
                  <a:pt x="1026414" y="559676"/>
                  <a:pt x="1011652" y="537882"/>
                  <a:pt x="993723" y="519953"/>
                </a:cubicBezTo>
                <a:lnTo>
                  <a:pt x="966829" y="493059"/>
                </a:lnTo>
                <a:cubicBezTo>
                  <a:pt x="933659" y="459888"/>
                  <a:pt x="955944" y="479826"/>
                  <a:pt x="895111" y="439271"/>
                </a:cubicBezTo>
                <a:lnTo>
                  <a:pt x="868217" y="421341"/>
                </a:lnTo>
                <a:cubicBezTo>
                  <a:pt x="852692" y="398053"/>
                  <a:pt x="841925" y="380825"/>
                  <a:pt x="823394" y="358588"/>
                </a:cubicBezTo>
                <a:cubicBezTo>
                  <a:pt x="817983" y="352095"/>
                  <a:pt x="812064" y="345939"/>
                  <a:pt x="805464" y="340659"/>
                </a:cubicBezTo>
                <a:cubicBezTo>
                  <a:pt x="797051" y="333928"/>
                  <a:pt x="787535" y="328706"/>
                  <a:pt x="778570" y="322729"/>
                </a:cubicBezTo>
                <a:cubicBezTo>
                  <a:pt x="765256" y="302757"/>
                  <a:pt x="760962" y="292506"/>
                  <a:pt x="742711" y="277906"/>
                </a:cubicBezTo>
                <a:cubicBezTo>
                  <a:pt x="725582" y="264204"/>
                  <a:pt x="710258" y="260602"/>
                  <a:pt x="697888" y="242047"/>
                </a:cubicBezTo>
                <a:cubicBezTo>
                  <a:pt x="668660" y="198204"/>
                  <a:pt x="692597" y="215975"/>
                  <a:pt x="662029" y="179294"/>
                </a:cubicBezTo>
                <a:cubicBezTo>
                  <a:pt x="653913" y="169555"/>
                  <a:pt x="644875" y="160516"/>
                  <a:pt x="635135" y="152400"/>
                </a:cubicBezTo>
                <a:cubicBezTo>
                  <a:pt x="626858" y="145503"/>
                  <a:pt x="613784" y="143710"/>
                  <a:pt x="608241" y="134471"/>
                </a:cubicBezTo>
                <a:cubicBezTo>
                  <a:pt x="603629" y="126784"/>
                  <a:pt x="608241" y="116542"/>
                  <a:pt x="608241" y="107577"/>
                </a:cubicBezTo>
              </a:path>
            </a:pathLst>
          </a:cu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任意多边形 142"/>
          <p:cNvSpPr/>
          <p:nvPr/>
        </p:nvSpPr>
        <p:spPr>
          <a:xfrm>
            <a:off x="1398561" y="3388659"/>
            <a:ext cx="997463" cy="960158"/>
          </a:xfrm>
          <a:custGeom>
            <a:avLst/>
            <a:gdLst>
              <a:gd name="connsiteX0" fmla="*/ 26827 w 997463"/>
              <a:gd name="connsiteY0" fmla="*/ 0 h 960158"/>
              <a:gd name="connsiteX1" fmla="*/ 26827 w 997463"/>
              <a:gd name="connsiteY1" fmla="*/ 197223 h 960158"/>
              <a:gd name="connsiteX2" fmla="*/ 35792 w 997463"/>
              <a:gd name="connsiteY2" fmla="*/ 340659 h 960158"/>
              <a:gd name="connsiteX3" fmla="*/ 44757 w 997463"/>
              <a:gd name="connsiteY3" fmla="*/ 403412 h 960158"/>
              <a:gd name="connsiteX4" fmla="*/ 98545 w 997463"/>
              <a:gd name="connsiteY4" fmla="*/ 475129 h 960158"/>
              <a:gd name="connsiteX5" fmla="*/ 107510 w 997463"/>
              <a:gd name="connsiteY5" fmla="*/ 502023 h 960158"/>
              <a:gd name="connsiteX6" fmla="*/ 125439 w 997463"/>
              <a:gd name="connsiteY6" fmla="*/ 519953 h 960158"/>
              <a:gd name="connsiteX7" fmla="*/ 206121 w 997463"/>
              <a:gd name="connsiteY7" fmla="*/ 555812 h 960158"/>
              <a:gd name="connsiteX8" fmla="*/ 233015 w 997463"/>
              <a:gd name="connsiteY8" fmla="*/ 573741 h 960158"/>
              <a:gd name="connsiteX9" fmla="*/ 286804 w 997463"/>
              <a:gd name="connsiteY9" fmla="*/ 582706 h 960158"/>
              <a:gd name="connsiteX10" fmla="*/ 564710 w 997463"/>
              <a:gd name="connsiteY10" fmla="*/ 591670 h 960158"/>
              <a:gd name="connsiteX11" fmla="*/ 645392 w 997463"/>
              <a:gd name="connsiteY11" fmla="*/ 627529 h 960158"/>
              <a:gd name="connsiteX12" fmla="*/ 681251 w 997463"/>
              <a:gd name="connsiteY12" fmla="*/ 663388 h 960158"/>
              <a:gd name="connsiteX13" fmla="*/ 708145 w 997463"/>
              <a:gd name="connsiteY13" fmla="*/ 717176 h 960158"/>
              <a:gd name="connsiteX14" fmla="*/ 726074 w 997463"/>
              <a:gd name="connsiteY14" fmla="*/ 735106 h 960158"/>
              <a:gd name="connsiteX15" fmla="*/ 744004 w 997463"/>
              <a:gd name="connsiteY15" fmla="*/ 788894 h 960158"/>
              <a:gd name="connsiteX16" fmla="*/ 761933 w 997463"/>
              <a:gd name="connsiteY16" fmla="*/ 851647 h 960158"/>
              <a:gd name="connsiteX17" fmla="*/ 770898 w 997463"/>
              <a:gd name="connsiteY17" fmla="*/ 923365 h 960158"/>
              <a:gd name="connsiteX18" fmla="*/ 878474 w 997463"/>
              <a:gd name="connsiteY18" fmla="*/ 932329 h 960158"/>
              <a:gd name="connsiteX19" fmla="*/ 932263 w 997463"/>
              <a:gd name="connsiteY19" fmla="*/ 896470 h 960158"/>
              <a:gd name="connsiteX20" fmla="*/ 950192 w 997463"/>
              <a:gd name="connsiteY20" fmla="*/ 842682 h 960158"/>
              <a:gd name="connsiteX21" fmla="*/ 968121 w 997463"/>
              <a:gd name="connsiteY21" fmla="*/ 779929 h 960158"/>
              <a:gd name="connsiteX22" fmla="*/ 977086 w 997463"/>
              <a:gd name="connsiteY22" fmla="*/ 672353 h 960158"/>
              <a:gd name="connsiteX23" fmla="*/ 995015 w 997463"/>
              <a:gd name="connsiteY23" fmla="*/ 484094 h 960158"/>
              <a:gd name="connsiteX24" fmla="*/ 977086 w 997463"/>
              <a:gd name="connsiteY24" fmla="*/ 331694 h 960158"/>
              <a:gd name="connsiteX25" fmla="*/ 959157 w 997463"/>
              <a:gd name="connsiteY25" fmla="*/ 304800 h 960158"/>
              <a:gd name="connsiteX26" fmla="*/ 905368 w 997463"/>
              <a:gd name="connsiteY26" fmla="*/ 268941 h 960158"/>
              <a:gd name="connsiteX27" fmla="*/ 878474 w 997463"/>
              <a:gd name="connsiteY27" fmla="*/ 259976 h 960158"/>
              <a:gd name="connsiteX28" fmla="*/ 851580 w 997463"/>
              <a:gd name="connsiteY28" fmla="*/ 233082 h 960158"/>
              <a:gd name="connsiteX29" fmla="*/ 788827 w 997463"/>
              <a:gd name="connsiteY29" fmla="*/ 206188 h 960158"/>
              <a:gd name="connsiteX30" fmla="*/ 761933 w 997463"/>
              <a:gd name="connsiteY30" fmla="*/ 188259 h 960158"/>
              <a:gd name="connsiteX31" fmla="*/ 744004 w 997463"/>
              <a:gd name="connsiteY31" fmla="*/ 170329 h 960158"/>
              <a:gd name="connsiteX32" fmla="*/ 681251 w 997463"/>
              <a:gd name="connsiteY32" fmla="*/ 152400 h 960158"/>
              <a:gd name="connsiteX33" fmla="*/ 636427 w 997463"/>
              <a:gd name="connsiteY33" fmla="*/ 134470 h 960158"/>
              <a:gd name="connsiteX34" fmla="*/ 591604 w 997463"/>
              <a:gd name="connsiteY34" fmla="*/ 89647 h 960158"/>
              <a:gd name="connsiteX35" fmla="*/ 537815 w 997463"/>
              <a:gd name="connsiteY35" fmla="*/ 35859 h 960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997463" h="960158">
                <a:moveTo>
                  <a:pt x="26827" y="0"/>
                </a:moveTo>
                <a:cubicBezTo>
                  <a:pt x="0" y="80486"/>
                  <a:pt x="16674" y="19536"/>
                  <a:pt x="26827" y="197223"/>
                </a:cubicBezTo>
                <a:cubicBezTo>
                  <a:pt x="29560" y="245050"/>
                  <a:pt x="31642" y="292934"/>
                  <a:pt x="35792" y="340659"/>
                </a:cubicBezTo>
                <a:cubicBezTo>
                  <a:pt x="37623" y="361710"/>
                  <a:pt x="37172" y="383690"/>
                  <a:pt x="44757" y="403412"/>
                </a:cubicBezTo>
                <a:cubicBezTo>
                  <a:pt x="57429" y="436360"/>
                  <a:pt x="76311" y="452896"/>
                  <a:pt x="98545" y="475129"/>
                </a:cubicBezTo>
                <a:cubicBezTo>
                  <a:pt x="101533" y="484094"/>
                  <a:pt x="102648" y="493920"/>
                  <a:pt x="107510" y="502023"/>
                </a:cubicBezTo>
                <a:cubicBezTo>
                  <a:pt x="111858" y="509271"/>
                  <a:pt x="118839" y="514673"/>
                  <a:pt x="125439" y="519953"/>
                </a:cubicBezTo>
                <a:cubicBezTo>
                  <a:pt x="155879" y="544305"/>
                  <a:pt x="163476" y="541596"/>
                  <a:pt x="206121" y="555812"/>
                </a:cubicBezTo>
                <a:cubicBezTo>
                  <a:pt x="216342" y="559219"/>
                  <a:pt x="222794" y="570334"/>
                  <a:pt x="233015" y="573741"/>
                </a:cubicBezTo>
                <a:cubicBezTo>
                  <a:pt x="250259" y="579489"/>
                  <a:pt x="268654" y="581725"/>
                  <a:pt x="286804" y="582706"/>
                </a:cubicBezTo>
                <a:cubicBezTo>
                  <a:pt x="379352" y="587708"/>
                  <a:pt x="472075" y="588682"/>
                  <a:pt x="564710" y="591670"/>
                </a:cubicBezTo>
                <a:cubicBezTo>
                  <a:pt x="601532" y="603944"/>
                  <a:pt x="618272" y="604283"/>
                  <a:pt x="645392" y="627529"/>
                </a:cubicBezTo>
                <a:cubicBezTo>
                  <a:pt x="658227" y="638530"/>
                  <a:pt x="669298" y="651435"/>
                  <a:pt x="681251" y="663388"/>
                </a:cubicBezTo>
                <a:cubicBezTo>
                  <a:pt x="715252" y="697389"/>
                  <a:pt x="686274" y="680723"/>
                  <a:pt x="708145" y="717176"/>
                </a:cubicBezTo>
                <a:cubicBezTo>
                  <a:pt x="712493" y="724424"/>
                  <a:pt x="720098" y="729129"/>
                  <a:pt x="726074" y="735106"/>
                </a:cubicBezTo>
                <a:cubicBezTo>
                  <a:pt x="732051" y="753035"/>
                  <a:pt x="739421" y="770559"/>
                  <a:pt x="744004" y="788894"/>
                </a:cubicBezTo>
                <a:cubicBezTo>
                  <a:pt x="755260" y="833921"/>
                  <a:pt x="749072" y="813064"/>
                  <a:pt x="761933" y="851647"/>
                </a:cubicBezTo>
                <a:cubicBezTo>
                  <a:pt x="764921" y="875553"/>
                  <a:pt x="761950" y="900996"/>
                  <a:pt x="770898" y="923365"/>
                </a:cubicBezTo>
                <a:cubicBezTo>
                  <a:pt x="785615" y="960158"/>
                  <a:pt x="874213" y="932803"/>
                  <a:pt x="878474" y="932329"/>
                </a:cubicBezTo>
                <a:cubicBezTo>
                  <a:pt x="893034" y="925049"/>
                  <a:pt x="923136" y="914723"/>
                  <a:pt x="932263" y="896470"/>
                </a:cubicBezTo>
                <a:cubicBezTo>
                  <a:pt x="940715" y="879566"/>
                  <a:pt x="944216" y="860611"/>
                  <a:pt x="950192" y="842682"/>
                </a:cubicBezTo>
                <a:cubicBezTo>
                  <a:pt x="963055" y="804094"/>
                  <a:pt x="956863" y="824963"/>
                  <a:pt x="968121" y="779929"/>
                </a:cubicBezTo>
                <a:cubicBezTo>
                  <a:pt x="971109" y="744070"/>
                  <a:pt x="974692" y="708256"/>
                  <a:pt x="977086" y="672353"/>
                </a:cubicBezTo>
                <a:cubicBezTo>
                  <a:pt x="988948" y="494435"/>
                  <a:pt x="968600" y="563344"/>
                  <a:pt x="995015" y="484094"/>
                </a:cubicBezTo>
                <a:cubicBezTo>
                  <a:pt x="993598" y="464253"/>
                  <a:pt x="997463" y="372447"/>
                  <a:pt x="977086" y="331694"/>
                </a:cubicBezTo>
                <a:cubicBezTo>
                  <a:pt x="972268" y="322057"/>
                  <a:pt x="967265" y="311895"/>
                  <a:pt x="959157" y="304800"/>
                </a:cubicBezTo>
                <a:cubicBezTo>
                  <a:pt x="942940" y="290610"/>
                  <a:pt x="925811" y="275756"/>
                  <a:pt x="905368" y="268941"/>
                </a:cubicBezTo>
                <a:lnTo>
                  <a:pt x="878474" y="259976"/>
                </a:lnTo>
                <a:cubicBezTo>
                  <a:pt x="869509" y="251011"/>
                  <a:pt x="861897" y="240451"/>
                  <a:pt x="851580" y="233082"/>
                </a:cubicBezTo>
                <a:cubicBezTo>
                  <a:pt x="808057" y="201995"/>
                  <a:pt x="827841" y="225695"/>
                  <a:pt x="788827" y="206188"/>
                </a:cubicBezTo>
                <a:cubicBezTo>
                  <a:pt x="779190" y="201370"/>
                  <a:pt x="770346" y="194990"/>
                  <a:pt x="761933" y="188259"/>
                </a:cubicBezTo>
                <a:cubicBezTo>
                  <a:pt x="755333" y="182979"/>
                  <a:pt x="751252" y="174678"/>
                  <a:pt x="744004" y="170329"/>
                </a:cubicBezTo>
                <a:cubicBezTo>
                  <a:pt x="733217" y="163857"/>
                  <a:pt x="690036" y="155328"/>
                  <a:pt x="681251" y="152400"/>
                </a:cubicBezTo>
                <a:cubicBezTo>
                  <a:pt x="665984" y="147311"/>
                  <a:pt x="651368" y="140447"/>
                  <a:pt x="636427" y="134470"/>
                </a:cubicBezTo>
                <a:cubicBezTo>
                  <a:pt x="600569" y="80682"/>
                  <a:pt x="639415" y="131482"/>
                  <a:pt x="591604" y="89647"/>
                </a:cubicBezTo>
                <a:cubicBezTo>
                  <a:pt x="572522" y="72950"/>
                  <a:pt x="555746" y="53787"/>
                  <a:pt x="537815" y="35859"/>
                </a:cubicBezTo>
              </a:path>
            </a:pathLst>
          </a:cu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>
                <a:solidFill>
                  <a:srgbClr val="008FD4"/>
                </a:solidFill>
                <a:latin typeface="+mj-ea"/>
              </a:rPr>
              <a:t>目录</a:t>
            </a:r>
          </a:p>
        </p:txBody>
      </p:sp>
      <p:sp>
        <p:nvSpPr>
          <p:cNvPr id="10242" name="Content Placeholder 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pPr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sz="1800" dirty="0" smtClean="0">
                <a:solidFill>
                  <a:schemeClr val="bg2"/>
                </a:solidFill>
                <a:latin typeface="微软雅黑" pitchFamily="34" charset="-122"/>
              </a:rPr>
              <a:t>综述</a:t>
            </a:r>
            <a:endParaRPr lang="en-US" altLang="zh-CN" sz="1800" dirty="0" smtClean="0">
              <a:solidFill>
                <a:schemeClr val="bg2"/>
              </a:solidFill>
              <a:latin typeface="微软雅黑" pitchFamily="34" charset="-122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sz="1800" dirty="0" smtClean="0">
                <a:solidFill>
                  <a:schemeClr val="bg2"/>
                </a:solidFill>
                <a:latin typeface="微软雅黑" pitchFamily="34" charset="-122"/>
              </a:rPr>
              <a:t>认证</a:t>
            </a:r>
            <a:endParaRPr lang="en-US" altLang="zh-CN" sz="1800" dirty="0" smtClean="0">
              <a:solidFill>
                <a:schemeClr val="bg2"/>
              </a:solidFill>
              <a:latin typeface="微软雅黑" pitchFamily="34" charset="-122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sz="1800" dirty="0" smtClean="0">
                <a:solidFill>
                  <a:schemeClr val="bg2"/>
                </a:solidFill>
                <a:latin typeface="微软雅黑" pitchFamily="34" charset="-122"/>
              </a:rPr>
              <a:t>计算</a:t>
            </a:r>
            <a:endParaRPr lang="en-US" altLang="zh-CN" sz="1800" dirty="0" smtClean="0">
              <a:solidFill>
                <a:schemeClr val="bg2"/>
              </a:solidFill>
              <a:latin typeface="微软雅黑" pitchFamily="34" charset="-122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sz="1800" dirty="0" smtClean="0">
                <a:solidFill>
                  <a:schemeClr val="bg2"/>
                </a:solidFill>
                <a:latin typeface="微软雅黑" pitchFamily="34" charset="-122"/>
              </a:rPr>
              <a:t>存储</a:t>
            </a:r>
            <a:endParaRPr lang="en-US" altLang="zh-CN" sz="1800" dirty="0" smtClean="0">
              <a:solidFill>
                <a:schemeClr val="bg2"/>
              </a:solidFill>
              <a:latin typeface="微软雅黑" pitchFamily="34" charset="-122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sz="1800" dirty="0" smtClean="0">
                <a:solidFill>
                  <a:schemeClr val="bg2"/>
                </a:solidFill>
                <a:latin typeface="微软雅黑" pitchFamily="34" charset="-122"/>
              </a:rPr>
              <a:t>网络</a:t>
            </a:r>
            <a:endParaRPr lang="en-US" altLang="zh-CN" sz="1800" dirty="0" smtClean="0">
              <a:solidFill>
                <a:schemeClr val="bg2"/>
              </a:solidFill>
              <a:latin typeface="微软雅黑" pitchFamily="34" charset="-122"/>
            </a:endParaRPr>
          </a:p>
          <a:p>
            <a:pPr>
              <a:lnSpc>
                <a:spcPct val="130000"/>
              </a:lnSpc>
              <a:buFont typeface="Wingdings" pitchFamily="2" charset="2"/>
              <a:buChar char="Ø"/>
            </a:pPr>
            <a:r>
              <a:rPr lang="zh-CN" altLang="en-US" sz="1800" dirty="0" smtClean="0">
                <a:solidFill>
                  <a:srgbClr val="FF0000"/>
                </a:solidFill>
                <a:latin typeface="微软雅黑" pitchFamily="34" charset="-122"/>
              </a:rPr>
              <a:t>其他</a:t>
            </a:r>
            <a:endParaRPr lang="zh-CN" sz="1800" dirty="0">
              <a:solidFill>
                <a:srgbClr val="FF0000"/>
              </a:solidFill>
              <a:latin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/>
        </p:nvSpPr>
        <p:spPr bwMode="black">
          <a:xfrm>
            <a:off x="623779" y="992595"/>
            <a:ext cx="7536766" cy="3405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3247" tIns="41622" rIns="83247" bIns="41622">
            <a:spAutoFit/>
          </a:bodyPr>
          <a:lstStyle/>
          <a:p>
            <a:pPr marL="36000" indent="-36000">
              <a:lnSpc>
                <a:spcPts val="2000"/>
              </a:lnSpc>
              <a:buFont typeface="Wingdings" pitchFamily="2" charset="2"/>
              <a:buChar char="l"/>
            </a:pPr>
            <a:r>
              <a:rPr lang="en-US" altLang="zh-CN" dirty="0" smtClean="0">
                <a:latin typeface="+mn-ea"/>
              </a:rPr>
              <a:t> </a:t>
            </a:r>
            <a:r>
              <a:rPr lang="zh-CN" altLang="en-US" dirty="0" smtClean="0">
                <a:latin typeface="+mn-ea"/>
              </a:rPr>
              <a:t>逻辑架构</a:t>
            </a:r>
            <a:endParaRPr lang="en-US" altLang="zh-CN" dirty="0" smtClean="0">
              <a:latin typeface="+mn-ea"/>
            </a:endParaRPr>
          </a:p>
        </p:txBody>
      </p:sp>
      <p:sp>
        <p:nvSpPr>
          <p:cNvPr id="27" name="标题 5"/>
          <p:cNvSpPr txBox="1">
            <a:spLocks/>
          </p:cNvSpPr>
          <p:nvPr/>
        </p:nvSpPr>
        <p:spPr>
          <a:xfrm>
            <a:off x="525486" y="339724"/>
            <a:ext cx="8145032" cy="660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8FD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OpenStack-Horizon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8FD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035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0355" name="Object 3"/>
          <p:cNvGraphicFramePr>
            <a:graphicFrameLocks noChangeAspect="1"/>
          </p:cNvGraphicFramePr>
          <p:nvPr/>
        </p:nvGraphicFramePr>
        <p:xfrm>
          <a:off x="2169458" y="828676"/>
          <a:ext cx="5809129" cy="3771463"/>
        </p:xfrm>
        <a:graphic>
          <a:graphicData uri="http://schemas.openxmlformats.org/presentationml/2006/ole">
            <p:oleObj spid="_x0000_s31746" name="Visio" r:id="rId3" imgW="5326685" imgH="4355897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/>
        </p:nvSpPr>
        <p:spPr bwMode="black">
          <a:xfrm>
            <a:off x="623779" y="992595"/>
            <a:ext cx="7536766" cy="3405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3247" tIns="41622" rIns="83247" bIns="41622">
            <a:spAutoFit/>
          </a:bodyPr>
          <a:lstStyle/>
          <a:p>
            <a:pPr marL="36000" indent="-36000">
              <a:lnSpc>
                <a:spcPts val="2000"/>
              </a:lnSpc>
              <a:buFont typeface="Wingdings" pitchFamily="2" charset="2"/>
              <a:buChar char="l"/>
            </a:pPr>
            <a:r>
              <a:rPr lang="zh-CN" altLang="en-US" dirty="0" smtClean="0">
                <a:latin typeface="+mn-ea"/>
              </a:rPr>
              <a:t>运行架构</a:t>
            </a:r>
            <a:endParaRPr lang="en-US" altLang="zh-CN" dirty="0" smtClean="0">
              <a:latin typeface="+mn-ea"/>
            </a:endParaRPr>
          </a:p>
        </p:txBody>
      </p:sp>
      <p:sp>
        <p:nvSpPr>
          <p:cNvPr id="27" name="标题 5"/>
          <p:cNvSpPr txBox="1">
            <a:spLocks/>
          </p:cNvSpPr>
          <p:nvPr/>
        </p:nvSpPr>
        <p:spPr>
          <a:xfrm>
            <a:off x="525486" y="339724"/>
            <a:ext cx="8145032" cy="660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8FD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OpenStack-Horizon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8FD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444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03504" y="855570"/>
            <a:ext cx="4979895" cy="3671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US" altLang="zh-CN" sz="1500" dirty="0" smtClean="0"/>
          </a:p>
          <a:p>
            <a:pPr marL="0" indent="0">
              <a:buNone/>
            </a:pPr>
            <a:r>
              <a:rPr lang="en-US" altLang="zh-CN" sz="1600" dirty="0" smtClean="0"/>
              <a:t>Horizon</a:t>
            </a:r>
            <a:r>
              <a:rPr lang="zh-CN" altLang="zh-CN" sz="1600" dirty="0" smtClean="0"/>
              <a:t>是基于</a:t>
            </a:r>
            <a:r>
              <a:rPr lang="en-US" altLang="zh-CN" sz="1600" dirty="0" err="1" smtClean="0"/>
              <a:t>Django</a:t>
            </a:r>
            <a:r>
              <a:rPr lang="zh-CN" altLang="zh-CN" sz="1600" dirty="0" smtClean="0"/>
              <a:t>框架开发的</a:t>
            </a:r>
            <a:r>
              <a:rPr lang="zh-CN" altLang="en-US" sz="1600" dirty="0" smtClean="0"/>
              <a:t>，运行架构即</a:t>
            </a:r>
            <a:r>
              <a:rPr lang="en-US" altLang="zh-CN" sz="1600" dirty="0" err="1" smtClean="0"/>
              <a:t>Django</a:t>
            </a:r>
            <a:r>
              <a:rPr lang="zh-CN" altLang="en-US" sz="1600" dirty="0" smtClean="0"/>
              <a:t>的运行</a:t>
            </a:r>
            <a:r>
              <a:rPr lang="zh-CN" altLang="en-US" sz="1600" dirty="0" smtClean="0">
                <a:latin typeface="+mn-ea"/>
                <a:ea typeface="+mn-ea"/>
              </a:rPr>
              <a:t>架构</a:t>
            </a:r>
            <a:r>
              <a:rPr lang="zh-CN" altLang="en-US" sz="1600" dirty="0" smtClean="0"/>
              <a:t>。</a:t>
            </a:r>
            <a:endParaRPr lang="en-US" altLang="zh-CN" sz="15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/>
        </p:nvSpPr>
        <p:spPr bwMode="black">
          <a:xfrm>
            <a:off x="623779" y="992595"/>
            <a:ext cx="7882046" cy="33413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3247" tIns="41622" rIns="83247" bIns="41622">
            <a:spAutoFit/>
          </a:bodyPr>
          <a:lstStyle/>
          <a:p>
            <a:pPr marL="361950" indent="-361950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dirty="0" smtClean="0">
                <a:latin typeface="+mn-ea"/>
              </a:rPr>
              <a:t>组件目标</a:t>
            </a:r>
            <a:endParaRPr lang="en-US" altLang="zh-CN" dirty="0" smtClean="0">
              <a:latin typeface="+mn-ea"/>
            </a:endParaRPr>
          </a:p>
          <a:p>
            <a:pPr marL="814388" lvl="1" indent="-357188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zh-CN" sz="1600" dirty="0" smtClean="0">
                <a:latin typeface="+mn-ea"/>
              </a:rPr>
              <a:t>Ceilometer</a:t>
            </a:r>
            <a:r>
              <a:rPr lang="zh-CN" altLang="en-US" sz="1600" dirty="0" smtClean="0">
                <a:latin typeface="+mn-ea"/>
              </a:rPr>
              <a:t>项目开始于</a:t>
            </a:r>
            <a:r>
              <a:rPr lang="en-US" altLang="zh-CN" sz="1600" dirty="0" smtClean="0">
                <a:latin typeface="+mn-ea"/>
              </a:rPr>
              <a:t>2012</a:t>
            </a:r>
            <a:r>
              <a:rPr lang="zh-CN" altLang="en-US" sz="1600" dirty="0" smtClean="0">
                <a:latin typeface="+mn-ea"/>
              </a:rPr>
              <a:t>年，最初用于一个简单目标：收集</a:t>
            </a:r>
            <a:r>
              <a:rPr lang="en-US" altLang="zh-CN" sz="1600" dirty="0" smtClean="0">
                <a:latin typeface="+mn-ea"/>
              </a:rPr>
              <a:t>OpenStack</a:t>
            </a:r>
            <a:r>
              <a:rPr lang="zh-CN" altLang="en-US" sz="1600" dirty="0" smtClean="0">
                <a:latin typeface="+mn-ea"/>
              </a:rPr>
              <a:t>项目的信息，计费系统使用该数据源生成费用账单，称之为“计量”。</a:t>
            </a:r>
            <a:endParaRPr lang="en-US" altLang="zh-CN" sz="1600" dirty="0" smtClean="0">
              <a:latin typeface="+mn-ea"/>
            </a:endParaRPr>
          </a:p>
          <a:p>
            <a:pPr marL="814388" lvl="1" indent="-357188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sz="1600" dirty="0" smtClean="0">
                <a:latin typeface="+mn-ea"/>
              </a:rPr>
              <a:t>随后，</a:t>
            </a:r>
            <a:r>
              <a:rPr lang="en-US" altLang="zh-CN" sz="1600" dirty="0" smtClean="0">
                <a:latin typeface="+mn-ea"/>
              </a:rPr>
              <a:t>Ceilometer</a:t>
            </a:r>
            <a:r>
              <a:rPr lang="zh-CN" altLang="en-US" sz="1600" dirty="0" smtClean="0">
                <a:latin typeface="+mn-ea"/>
              </a:rPr>
              <a:t>收集的指标越来越多，社区开始给</a:t>
            </a:r>
            <a:r>
              <a:rPr lang="en-US" altLang="zh-CN" sz="1600" dirty="0" smtClean="0">
                <a:latin typeface="+mn-ea"/>
              </a:rPr>
              <a:t>Ceilometer</a:t>
            </a:r>
            <a:r>
              <a:rPr lang="zh-CN" altLang="en-US" sz="1600" dirty="0" smtClean="0">
                <a:latin typeface="+mn-ea"/>
              </a:rPr>
              <a:t>增加第二个目标：成为一个标准的采集指标机制，而不管指标的用途。</a:t>
            </a:r>
            <a:endParaRPr lang="en-US" altLang="zh-CN" sz="1600" dirty="0" smtClean="0">
              <a:latin typeface="+mn-ea"/>
            </a:endParaRPr>
          </a:p>
          <a:p>
            <a:pPr marL="814388" lvl="1" indent="-357188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sz="1600" dirty="0" smtClean="0">
                <a:latin typeface="+mn-ea"/>
              </a:rPr>
              <a:t>最近，随着</a:t>
            </a:r>
            <a:r>
              <a:rPr lang="en-US" altLang="zh-CN" sz="1600" dirty="0" smtClean="0">
                <a:latin typeface="+mn-ea"/>
              </a:rPr>
              <a:t>Heat</a:t>
            </a:r>
            <a:r>
              <a:rPr lang="zh-CN" altLang="en-US" sz="1600" dirty="0" smtClean="0">
                <a:latin typeface="+mn-ea"/>
              </a:rPr>
              <a:t>项目的诞生，</a:t>
            </a:r>
            <a:r>
              <a:rPr lang="en-US" altLang="zh-CN" sz="1600" dirty="0" smtClean="0">
                <a:latin typeface="+mn-ea"/>
              </a:rPr>
              <a:t>OpenStack</a:t>
            </a:r>
            <a:r>
              <a:rPr lang="zh-CN" altLang="en-US" sz="1600" dirty="0" smtClean="0">
                <a:latin typeface="+mn-ea"/>
              </a:rPr>
              <a:t>项目需要一个工具来观察关键变量，并触发不同的响应。因为</a:t>
            </a:r>
            <a:r>
              <a:rPr lang="en-US" altLang="zh-CN" sz="1600" dirty="0" smtClean="0">
                <a:latin typeface="+mn-ea"/>
              </a:rPr>
              <a:t>Ceilometer</a:t>
            </a:r>
            <a:r>
              <a:rPr lang="zh-CN" altLang="en-US" sz="1600" dirty="0" smtClean="0">
                <a:latin typeface="+mn-ea"/>
              </a:rPr>
              <a:t>已经收集了大量的指标，该工作顺理成章的成为了</a:t>
            </a:r>
            <a:r>
              <a:rPr lang="en-US" altLang="zh-CN" sz="1600" dirty="0" smtClean="0">
                <a:latin typeface="+mn-ea"/>
              </a:rPr>
              <a:t>Ceilometer</a:t>
            </a:r>
            <a:r>
              <a:rPr lang="zh-CN" altLang="en-US" sz="1600" dirty="0" smtClean="0">
                <a:latin typeface="+mn-ea"/>
              </a:rPr>
              <a:t>的扩展，称之为“告警”。</a:t>
            </a:r>
            <a:endParaRPr lang="en-US" altLang="zh-CN" sz="1600" dirty="0" smtClean="0">
              <a:latin typeface="+mn-ea"/>
            </a:endParaRPr>
          </a:p>
          <a:p>
            <a:pPr marL="36000" indent="-36000">
              <a:lnSpc>
                <a:spcPts val="2000"/>
              </a:lnSpc>
              <a:buFont typeface="Wingdings" pitchFamily="2" charset="2"/>
              <a:buChar char="l"/>
            </a:pPr>
            <a:endParaRPr lang="en-US" altLang="zh-CN" dirty="0" smtClean="0">
              <a:latin typeface="+mn-ea"/>
            </a:endParaRPr>
          </a:p>
        </p:txBody>
      </p:sp>
      <p:sp>
        <p:nvSpPr>
          <p:cNvPr id="27" name="标题 5"/>
          <p:cNvSpPr txBox="1">
            <a:spLocks/>
          </p:cNvSpPr>
          <p:nvPr/>
        </p:nvSpPr>
        <p:spPr>
          <a:xfrm>
            <a:off x="525486" y="339724"/>
            <a:ext cx="8145032" cy="660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8FD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OpenStack-Ceilometer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8FD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/>
        </p:nvSpPr>
        <p:spPr bwMode="black">
          <a:xfrm>
            <a:off x="623779" y="992595"/>
            <a:ext cx="7536766" cy="382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3247" tIns="41622" rIns="83247" bIns="41622">
            <a:spAutoFit/>
          </a:bodyPr>
          <a:lstStyle/>
          <a:p>
            <a:pPr marL="361950" lvl="1" indent="-361950">
              <a:lnSpc>
                <a:spcPct val="125000"/>
              </a:lnSpc>
              <a:buFont typeface="Wingdings" pitchFamily="2" charset="2"/>
              <a:buChar char="l"/>
              <a:defRPr/>
            </a:pPr>
            <a:r>
              <a:rPr lang="zh-CN" altLang="en-US" dirty="0" smtClean="0">
                <a:latin typeface="+mn-ea"/>
              </a:rPr>
              <a:t>逻辑架构</a:t>
            </a:r>
            <a:endParaRPr lang="en-US" altLang="zh-CN" dirty="0" smtClean="0">
              <a:latin typeface="+mn-ea"/>
            </a:endParaRPr>
          </a:p>
        </p:txBody>
      </p:sp>
      <p:sp>
        <p:nvSpPr>
          <p:cNvPr id="27" name="标题 5"/>
          <p:cNvSpPr txBox="1">
            <a:spLocks/>
          </p:cNvSpPr>
          <p:nvPr/>
        </p:nvSpPr>
        <p:spPr>
          <a:xfrm>
            <a:off x="525486" y="339724"/>
            <a:ext cx="8145032" cy="660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8FD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OpenStack-Ceilometer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8FD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4425" y="1375260"/>
            <a:ext cx="6705600" cy="3427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/>
        </p:nvSpPr>
        <p:spPr bwMode="black">
          <a:xfrm>
            <a:off x="623779" y="992595"/>
            <a:ext cx="7536766" cy="4303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3247" tIns="41622" rIns="83247" bIns="41622">
            <a:spAutoFit/>
          </a:bodyPr>
          <a:lstStyle/>
          <a:p>
            <a:pPr marL="361950" indent="-361950">
              <a:lnSpc>
                <a:spcPct val="125000"/>
              </a:lnSpc>
              <a:buFont typeface="Wingdings" pitchFamily="2" charset="2"/>
              <a:buChar char="l"/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运行架构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标题 5"/>
          <p:cNvSpPr txBox="1">
            <a:spLocks/>
          </p:cNvSpPr>
          <p:nvPr/>
        </p:nvSpPr>
        <p:spPr>
          <a:xfrm>
            <a:off x="525486" y="339724"/>
            <a:ext cx="8145032" cy="660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8FD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OpenStack-Ceilometer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8FD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Picture 2" descr="Architecture summar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25" y="1426239"/>
            <a:ext cx="4229100" cy="3331439"/>
          </a:xfrm>
          <a:prstGeom prst="rect">
            <a:avLst/>
          </a:prstGeom>
          <a:noFill/>
        </p:spPr>
      </p:pic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4933950" y="1022894"/>
            <a:ext cx="3752850" cy="36009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357188" indent="-357188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zh-CN" sz="1200" dirty="0" smtClean="0">
                <a:latin typeface="+mn-ea"/>
              </a:rPr>
              <a:t>Compute Agent</a:t>
            </a:r>
            <a:r>
              <a:rPr lang="zh-CN" altLang="en-US" sz="1200" dirty="0" smtClean="0">
                <a:latin typeface="+mn-ea"/>
              </a:rPr>
              <a:t>：运行在每个计算节点，采集性能指标</a:t>
            </a:r>
            <a:endParaRPr lang="en-US" altLang="zh-CN" sz="1200" dirty="0" smtClean="0">
              <a:latin typeface="+mn-ea"/>
            </a:endParaRPr>
          </a:p>
          <a:p>
            <a:pPr marL="357188" indent="-357188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zh-CN" sz="1200" dirty="0" smtClean="0">
                <a:latin typeface="+mn-ea"/>
              </a:rPr>
              <a:t>Central Agent</a:t>
            </a:r>
            <a:r>
              <a:rPr lang="zh-CN" altLang="en-US" sz="1200" dirty="0" smtClean="0">
                <a:latin typeface="+mn-ea"/>
              </a:rPr>
              <a:t>：运行在管理节点，调用</a:t>
            </a:r>
            <a:r>
              <a:rPr lang="en-US" altLang="zh-CN" sz="1200" dirty="0" smtClean="0">
                <a:latin typeface="+mn-ea"/>
              </a:rPr>
              <a:t>OpenStack</a:t>
            </a:r>
            <a:r>
              <a:rPr lang="zh-CN" altLang="en-US" sz="1200" dirty="0" smtClean="0">
                <a:latin typeface="+mn-ea"/>
              </a:rPr>
              <a:t>其它组件</a:t>
            </a:r>
            <a:r>
              <a:rPr lang="en-US" altLang="zh-CN" sz="1200" dirty="0" err="1" smtClean="0">
                <a:latin typeface="+mn-ea"/>
              </a:rPr>
              <a:t>api</a:t>
            </a:r>
            <a:r>
              <a:rPr lang="zh-CN" altLang="en-US" sz="1200" dirty="0" smtClean="0">
                <a:latin typeface="+mn-ea"/>
              </a:rPr>
              <a:t>采集指标</a:t>
            </a:r>
            <a:endParaRPr lang="en-US" altLang="zh-CN" sz="1200" dirty="0" smtClean="0">
              <a:latin typeface="+mn-ea"/>
            </a:endParaRPr>
          </a:p>
          <a:p>
            <a:pPr marL="357188" indent="-357188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zh-CN" sz="1200" dirty="0" smtClean="0">
                <a:latin typeface="+mn-ea"/>
              </a:rPr>
              <a:t>Notification Agent</a:t>
            </a:r>
            <a:r>
              <a:rPr lang="zh-CN" altLang="en-US" sz="1200" dirty="0" smtClean="0">
                <a:latin typeface="+mn-ea"/>
              </a:rPr>
              <a:t>：运行在管理节点，接收其它组件主动上报的通知消息</a:t>
            </a:r>
            <a:endParaRPr lang="en-US" altLang="zh-CN" sz="1200" dirty="0" smtClean="0">
              <a:latin typeface="+mn-ea"/>
            </a:endParaRPr>
          </a:p>
          <a:p>
            <a:pPr marL="357188" indent="-357188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zh-CN" sz="1200" dirty="0" smtClean="0">
                <a:latin typeface="+mn-ea"/>
              </a:rPr>
              <a:t>Collector</a:t>
            </a:r>
            <a:r>
              <a:rPr lang="zh-CN" altLang="en-US" sz="1200" dirty="0" smtClean="0">
                <a:latin typeface="+mn-ea"/>
              </a:rPr>
              <a:t>：运行在管理节点，基于</a:t>
            </a:r>
            <a:r>
              <a:rPr lang="en-US" altLang="zh-CN" sz="1200" dirty="0" smtClean="0">
                <a:latin typeface="+mn-ea"/>
              </a:rPr>
              <a:t>AMQP</a:t>
            </a:r>
            <a:r>
              <a:rPr lang="zh-CN" altLang="en-US" sz="1200" dirty="0" smtClean="0">
                <a:latin typeface="+mn-ea"/>
              </a:rPr>
              <a:t>接收消息，并记录到</a:t>
            </a:r>
            <a:r>
              <a:rPr lang="en-US" altLang="zh-CN" sz="1200" dirty="0" smtClean="0">
                <a:latin typeface="+mn-ea"/>
              </a:rPr>
              <a:t>Data Store</a:t>
            </a:r>
          </a:p>
          <a:p>
            <a:pPr marL="357188" indent="-357188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zh-CN" sz="1200" dirty="0" smtClean="0">
                <a:latin typeface="+mn-ea"/>
              </a:rPr>
              <a:t>API</a:t>
            </a:r>
            <a:r>
              <a:rPr lang="zh-CN" altLang="en-US" sz="1200" dirty="0" smtClean="0">
                <a:latin typeface="+mn-ea"/>
              </a:rPr>
              <a:t>：运行在管理节点，提供接口访问</a:t>
            </a:r>
            <a:r>
              <a:rPr lang="en-US" altLang="zh-CN" sz="1200" dirty="0" smtClean="0">
                <a:latin typeface="+mn-ea"/>
              </a:rPr>
              <a:t>Data Store</a:t>
            </a:r>
          </a:p>
          <a:p>
            <a:pPr marL="357188" indent="-357188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zh-CN" sz="1200" dirty="0" smtClean="0">
                <a:latin typeface="+mn-ea"/>
              </a:rPr>
              <a:t>Alarm Evaluator</a:t>
            </a:r>
            <a:r>
              <a:rPr lang="zh-CN" altLang="en-US" sz="1200" dirty="0" smtClean="0">
                <a:latin typeface="+mn-ea"/>
              </a:rPr>
              <a:t>：运行在管理节点，根据用户设置的告警条件进行告警评估</a:t>
            </a:r>
            <a:endParaRPr lang="en-US" altLang="zh-CN" sz="1200" dirty="0" smtClean="0">
              <a:latin typeface="+mn-ea"/>
            </a:endParaRPr>
          </a:p>
          <a:p>
            <a:pPr marL="357188" indent="-357188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zh-CN" sz="1200" dirty="0" smtClean="0">
                <a:latin typeface="+mn-ea"/>
              </a:rPr>
              <a:t>Alarm </a:t>
            </a:r>
            <a:r>
              <a:rPr lang="en-US" altLang="zh-CN" sz="1200" dirty="0" err="1" smtClean="0">
                <a:latin typeface="+mn-ea"/>
              </a:rPr>
              <a:t>Notifier</a:t>
            </a:r>
            <a:r>
              <a:rPr lang="zh-CN" altLang="en-US" sz="1200" dirty="0" smtClean="0">
                <a:latin typeface="+mn-ea"/>
              </a:rPr>
              <a:t>：运行在管理节点，告警通知（</a:t>
            </a:r>
            <a:r>
              <a:rPr lang="en-US" altLang="zh-CN" sz="1200" dirty="0" smtClean="0">
                <a:latin typeface="+mn-ea"/>
              </a:rPr>
              <a:t>Http callback/ LOG</a:t>
            </a:r>
            <a:r>
              <a:rPr lang="zh-CN" altLang="en-US" sz="1200" dirty="0" smtClean="0">
                <a:latin typeface="+mn-ea"/>
              </a:rPr>
              <a:t>）</a:t>
            </a:r>
            <a:endParaRPr lang="en-US" altLang="zh-CN" sz="1200" dirty="0" smtClean="0">
              <a:latin typeface="+mn-ea"/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/>
        </p:nvSpPr>
        <p:spPr bwMode="black">
          <a:xfrm>
            <a:off x="623779" y="992595"/>
            <a:ext cx="7536766" cy="4303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3247" tIns="41622" rIns="83247" bIns="41622">
            <a:spAutoFit/>
          </a:bodyPr>
          <a:lstStyle/>
          <a:p>
            <a:pPr marL="361950" indent="-361950">
              <a:lnSpc>
                <a:spcPct val="125000"/>
              </a:lnSpc>
              <a:buFont typeface="Wingdings" pitchFamily="2" charset="2"/>
              <a:buChar char="l"/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指标采集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标题 5"/>
          <p:cNvSpPr txBox="1">
            <a:spLocks/>
          </p:cNvSpPr>
          <p:nvPr/>
        </p:nvSpPr>
        <p:spPr>
          <a:xfrm>
            <a:off x="525486" y="339724"/>
            <a:ext cx="8145032" cy="660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8FD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OpenStack-Ceilometer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8FD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469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图片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975" y="1398589"/>
            <a:ext cx="5029200" cy="1556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5324475" y="1126690"/>
            <a:ext cx="36195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zh-CN" sz="1400" dirty="0" smtClean="0">
                <a:latin typeface="+mn-ea"/>
              </a:rPr>
              <a:t>agent-notification</a:t>
            </a:r>
            <a:r>
              <a:rPr lang="zh-CN" altLang="en-US" sz="1400" dirty="0" smtClean="0">
                <a:latin typeface="+mn-ea"/>
              </a:rPr>
              <a:t>负责收集各个组件推送的消息</a:t>
            </a:r>
            <a:endParaRPr lang="en-US" altLang="zh-CN" sz="1400" dirty="0" smtClean="0">
              <a:latin typeface="+mn-ea"/>
            </a:endParaRPr>
          </a:p>
          <a:p>
            <a:pPr marL="357188" indent="-357188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zh-CN" sz="1400" dirty="0" smtClean="0">
                <a:latin typeface="+mn-ea"/>
              </a:rPr>
              <a:t>agent-central</a:t>
            </a:r>
            <a:r>
              <a:rPr lang="zh-CN" altLang="en-US" sz="1400" dirty="0" smtClean="0">
                <a:latin typeface="+mn-ea"/>
              </a:rPr>
              <a:t>是通过各个组件</a:t>
            </a:r>
            <a:r>
              <a:rPr lang="en-US" altLang="zh-CN" sz="1400" dirty="0" smtClean="0">
                <a:latin typeface="+mn-ea"/>
              </a:rPr>
              <a:t>API</a:t>
            </a:r>
            <a:r>
              <a:rPr lang="zh-CN" altLang="en-US" sz="1400" dirty="0" smtClean="0">
                <a:latin typeface="+mn-ea"/>
              </a:rPr>
              <a:t>方式收集有用的信息</a:t>
            </a:r>
            <a:endParaRPr lang="en-US" altLang="zh-CN" sz="1400" dirty="0" smtClean="0">
              <a:latin typeface="+mn-ea"/>
            </a:endParaRPr>
          </a:p>
          <a:p>
            <a:pPr marL="357188" indent="-357188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zh-CN" sz="1400" dirty="0" smtClean="0">
                <a:latin typeface="+mn-ea"/>
              </a:rPr>
              <a:t>agent-compute</a:t>
            </a:r>
            <a:r>
              <a:rPr lang="zh-CN" altLang="en-US" sz="1400" dirty="0" smtClean="0">
                <a:latin typeface="+mn-ea"/>
              </a:rPr>
              <a:t>只负责收集计算节点信息</a:t>
            </a:r>
            <a:endParaRPr lang="en-US" altLang="zh-CN" sz="1400" dirty="0" smtClean="0">
              <a:latin typeface="+mn-ea"/>
            </a:endParaRPr>
          </a:p>
        </p:txBody>
      </p:sp>
      <p:pic>
        <p:nvPicPr>
          <p:cNvPr id="8" name="图片 7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7175" y="3012675"/>
            <a:ext cx="4905375" cy="1704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6"/>
          <p:cNvSpPr>
            <a:spLocks noChangeArrowheads="1"/>
          </p:cNvSpPr>
          <p:nvPr/>
        </p:nvSpPr>
        <p:spPr bwMode="auto">
          <a:xfrm>
            <a:off x="5419725" y="3087291"/>
            <a:ext cx="3486150" cy="1454244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400" dirty="0" smtClean="0">
                <a:latin typeface="+mn-ea"/>
              </a:rPr>
              <a:t>agent-*</a:t>
            </a:r>
            <a:r>
              <a:rPr lang="zh-CN" altLang="en-US" sz="1400" dirty="0" smtClean="0">
                <a:latin typeface="+mn-ea"/>
              </a:rPr>
              <a:t>服务负责采集信息，采集的信息可以通过三种方式发布：</a:t>
            </a:r>
            <a:endParaRPr lang="en-US" altLang="zh-CN" sz="1400" dirty="0" smtClean="0">
              <a:latin typeface="+mn-ea"/>
            </a:endParaRPr>
          </a:p>
          <a:p>
            <a:pPr marL="357188" indent="-357188">
              <a:lnSpc>
                <a:spcPct val="125000"/>
              </a:lnSpc>
              <a:buFont typeface="Arial" pitchFamily="34" charset="0"/>
              <a:buChar char="•"/>
              <a:defRPr/>
            </a:pPr>
            <a:r>
              <a:rPr lang="en-US" altLang="zh-CN" sz="1400" dirty="0" smtClean="0">
                <a:latin typeface="+mn-ea"/>
              </a:rPr>
              <a:t>RPC</a:t>
            </a:r>
          </a:p>
          <a:p>
            <a:pPr marL="357188" indent="-357188">
              <a:lnSpc>
                <a:spcPct val="125000"/>
              </a:lnSpc>
              <a:buFont typeface="Arial" pitchFamily="34" charset="0"/>
              <a:buChar char="•"/>
              <a:defRPr/>
            </a:pPr>
            <a:r>
              <a:rPr lang="en-US" altLang="zh-CN" sz="1400" dirty="0" smtClean="0">
                <a:latin typeface="+mn-ea"/>
              </a:rPr>
              <a:t>UDP</a:t>
            </a:r>
          </a:p>
          <a:p>
            <a:pPr marL="357188" indent="-357188">
              <a:lnSpc>
                <a:spcPct val="125000"/>
              </a:lnSpc>
              <a:buFont typeface="Arial" pitchFamily="34" charset="0"/>
              <a:buChar char="•"/>
              <a:defRPr/>
            </a:pPr>
            <a:r>
              <a:rPr lang="en-US" altLang="zh-CN" sz="1400" dirty="0" smtClean="0">
                <a:latin typeface="+mn-ea"/>
              </a:rPr>
              <a:t>File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/>
        </p:nvSpPr>
        <p:spPr bwMode="black">
          <a:xfrm>
            <a:off x="623779" y="992595"/>
            <a:ext cx="7536766" cy="371069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3247" tIns="41622" rIns="83247" bIns="41622">
            <a:spAutoFit/>
          </a:bodyPr>
          <a:lstStyle/>
          <a:p>
            <a:pPr marL="361950" indent="-361950">
              <a:lnSpc>
                <a:spcPct val="150000"/>
              </a:lnSpc>
              <a:buFont typeface="Wingdings" pitchFamily="2" charset="2"/>
              <a:buChar char="l"/>
              <a:defRPr/>
            </a:pPr>
            <a:r>
              <a:rPr lang="zh-CN" altLang="en-US" dirty="0" smtClean="0">
                <a:latin typeface="+mn-ea"/>
              </a:rPr>
              <a:t>组件目标</a:t>
            </a:r>
            <a:endParaRPr lang="en-US" altLang="zh-CN" dirty="0" smtClean="0">
              <a:latin typeface="+mn-ea"/>
            </a:endParaRPr>
          </a:p>
          <a:p>
            <a:pPr marL="814388" lvl="1" indent="-357188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zh-CN" sz="1600" dirty="0" smtClean="0">
                <a:latin typeface="+mn-ea"/>
              </a:rPr>
              <a:t>Heat</a:t>
            </a:r>
            <a:r>
              <a:rPr lang="zh-CN" altLang="en-US" sz="1600" dirty="0" smtClean="0">
                <a:latin typeface="+mn-ea"/>
              </a:rPr>
              <a:t>提供了一个模板来描述云应用，通过调用相应的</a:t>
            </a:r>
            <a:r>
              <a:rPr lang="en-US" altLang="zh-CN" sz="1600" dirty="0" smtClean="0">
                <a:latin typeface="+mn-ea"/>
              </a:rPr>
              <a:t>OpenStack API</a:t>
            </a:r>
            <a:r>
              <a:rPr lang="zh-CN" altLang="en-US" sz="1600" dirty="0" smtClean="0">
                <a:latin typeface="+mn-ea"/>
              </a:rPr>
              <a:t>接口生成运行的云应用程序。</a:t>
            </a:r>
            <a:endParaRPr lang="en-US" altLang="zh-CN" sz="1600" dirty="0" smtClean="0">
              <a:latin typeface="+mn-ea"/>
            </a:endParaRPr>
          </a:p>
          <a:p>
            <a:pPr marL="814388" lvl="1" indent="-357188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zh-CN" sz="1600" dirty="0" smtClean="0">
                <a:latin typeface="+mn-ea"/>
              </a:rPr>
              <a:t>Heat</a:t>
            </a:r>
            <a:r>
              <a:rPr lang="zh-CN" altLang="en-US" sz="1600" dirty="0" smtClean="0">
                <a:latin typeface="+mn-ea"/>
              </a:rPr>
              <a:t>将其它</a:t>
            </a:r>
            <a:r>
              <a:rPr lang="en-US" altLang="zh-CN" sz="1600" dirty="0" smtClean="0">
                <a:latin typeface="+mn-ea"/>
              </a:rPr>
              <a:t>OpenStack</a:t>
            </a:r>
            <a:r>
              <a:rPr lang="zh-CN" altLang="en-US" sz="1600" dirty="0" smtClean="0">
                <a:latin typeface="+mn-ea"/>
              </a:rPr>
              <a:t>的核心组件集成到了一个文件模板系统，该模板允许创建大部分</a:t>
            </a:r>
            <a:r>
              <a:rPr lang="en-US" altLang="zh-CN" sz="1600" dirty="0" smtClean="0">
                <a:latin typeface="+mn-ea"/>
              </a:rPr>
              <a:t>OpenStack</a:t>
            </a:r>
            <a:r>
              <a:rPr lang="zh-CN" altLang="en-US" sz="1600" dirty="0" smtClean="0">
                <a:latin typeface="+mn-ea"/>
              </a:rPr>
              <a:t>资源类型（例如实例、浮动</a:t>
            </a:r>
            <a:r>
              <a:rPr lang="en-US" altLang="zh-CN" sz="1600" dirty="0" smtClean="0">
                <a:latin typeface="+mn-ea"/>
              </a:rPr>
              <a:t>IP</a:t>
            </a:r>
            <a:r>
              <a:rPr lang="zh-CN" altLang="en-US" sz="1600" dirty="0" smtClean="0">
                <a:latin typeface="+mn-ea"/>
              </a:rPr>
              <a:t>、卷、安全组、用户等），以及一些更高级的功能例如高可用性、自动缩放和嵌套栈。通过与其它</a:t>
            </a:r>
            <a:r>
              <a:rPr lang="en-US" altLang="zh-CN" sz="1600" dirty="0" smtClean="0">
                <a:latin typeface="+mn-ea"/>
              </a:rPr>
              <a:t>OpenStack</a:t>
            </a:r>
            <a:r>
              <a:rPr lang="zh-CN" altLang="en-US" sz="1600" dirty="0" smtClean="0">
                <a:latin typeface="+mn-ea"/>
              </a:rPr>
              <a:t>核心项目的紧密集成，所有</a:t>
            </a:r>
            <a:r>
              <a:rPr lang="en-US" altLang="zh-CN" sz="1600" dirty="0" smtClean="0">
                <a:latin typeface="+mn-ea"/>
              </a:rPr>
              <a:t>OpenStack</a:t>
            </a:r>
            <a:r>
              <a:rPr lang="zh-CN" altLang="en-US" sz="1600" dirty="0" smtClean="0">
                <a:latin typeface="+mn-ea"/>
              </a:rPr>
              <a:t>核心项目能够获得更大的用户群。</a:t>
            </a:r>
          </a:p>
          <a:p>
            <a:pPr marL="814388" lvl="1" indent="-357188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sz="1600" dirty="0" smtClean="0">
                <a:latin typeface="+mn-ea"/>
              </a:rPr>
              <a:t>允许部署人员直接通过</a:t>
            </a:r>
            <a:r>
              <a:rPr lang="en-US" altLang="zh-CN" sz="1600" dirty="0" smtClean="0">
                <a:latin typeface="+mn-ea"/>
              </a:rPr>
              <a:t>Heat</a:t>
            </a:r>
            <a:r>
              <a:rPr lang="zh-CN" altLang="en-US" sz="1600" dirty="0" smtClean="0">
                <a:latin typeface="+mn-ea"/>
              </a:rPr>
              <a:t>集成，或者增加自定义插件。</a:t>
            </a:r>
          </a:p>
          <a:p>
            <a:pPr marL="36000" indent="-36000">
              <a:lnSpc>
                <a:spcPts val="2000"/>
              </a:lnSpc>
              <a:buFont typeface="Wingdings" pitchFamily="2" charset="2"/>
              <a:buChar char="l"/>
            </a:pPr>
            <a:endParaRPr lang="en-US" altLang="zh-CN" dirty="0" smtClean="0">
              <a:latin typeface="+mn-ea"/>
            </a:endParaRPr>
          </a:p>
        </p:txBody>
      </p:sp>
      <p:sp>
        <p:nvSpPr>
          <p:cNvPr id="27" name="标题 5"/>
          <p:cNvSpPr txBox="1">
            <a:spLocks/>
          </p:cNvSpPr>
          <p:nvPr/>
        </p:nvSpPr>
        <p:spPr>
          <a:xfrm>
            <a:off x="525486" y="339724"/>
            <a:ext cx="8145032" cy="660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8FD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OpenStack-Heat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8FD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/>
        </p:nvSpPr>
        <p:spPr bwMode="black">
          <a:xfrm>
            <a:off x="623779" y="992595"/>
            <a:ext cx="7536766" cy="4303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83247" tIns="41622" rIns="83247" bIns="41622">
            <a:spAutoFit/>
          </a:bodyPr>
          <a:lstStyle/>
          <a:p>
            <a:pPr marL="361950" lvl="1" indent="-361950">
              <a:lnSpc>
                <a:spcPct val="125000"/>
              </a:lnSpc>
              <a:buFont typeface="Wingdings" pitchFamily="2" charset="2"/>
              <a:buChar char="l"/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逻辑架构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标题 5"/>
          <p:cNvSpPr txBox="1">
            <a:spLocks/>
          </p:cNvSpPr>
          <p:nvPr/>
        </p:nvSpPr>
        <p:spPr>
          <a:xfrm>
            <a:off x="525486" y="339724"/>
            <a:ext cx="8145032" cy="660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8FD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OpenStack-Heat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8FD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38376" y="954363"/>
            <a:ext cx="5457824" cy="3828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ZTE-内部公开-16X9">
  <a:themeElements>
    <a:clrScheme name="中兴品牌色彩体系">
      <a:dk1>
        <a:srgbClr val="008ED3"/>
      </a:dk1>
      <a:lt1>
        <a:srgbClr val="FFFFFF"/>
      </a:lt1>
      <a:dk2>
        <a:srgbClr val="0067B4"/>
      </a:dk2>
      <a:lt2>
        <a:srgbClr val="58595B"/>
      </a:lt2>
      <a:accent1>
        <a:srgbClr val="FFDE40"/>
      </a:accent1>
      <a:accent2>
        <a:srgbClr val="61CCF0"/>
      </a:accent2>
      <a:accent3>
        <a:srgbClr val="EE3D8A"/>
      </a:accent3>
      <a:accent4>
        <a:srgbClr val="922990"/>
      </a:accent4>
      <a:accent5>
        <a:srgbClr val="8DC642"/>
      </a:accent5>
      <a:accent6>
        <a:srgbClr val="58595B"/>
      </a:accent6>
      <a:hlink>
        <a:srgbClr val="0000FF"/>
      </a:hlink>
      <a:folHlink>
        <a:srgbClr val="800080"/>
      </a:folHlink>
    </a:clrScheme>
    <a:fontScheme name="1_自定义设计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  <a:cs typeface="Arial" pitchFamily="34" charset="0"/>
          </a:defRPr>
        </a:defPPr>
      </a:lstStyle>
    </a:lnDef>
  </a:objectDefaults>
  <a:extraClrSchemeLst>
    <a:extraClrScheme>
      <a:clrScheme name="1_自定义设计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目录">
  <a:themeElements>
    <a:clrScheme name="中兴品牌色彩体系">
      <a:dk1>
        <a:srgbClr val="008ED3"/>
      </a:dk1>
      <a:lt1>
        <a:srgbClr val="FFFFFF"/>
      </a:lt1>
      <a:dk2>
        <a:srgbClr val="0067B4"/>
      </a:dk2>
      <a:lt2>
        <a:srgbClr val="58595B"/>
      </a:lt2>
      <a:accent1>
        <a:srgbClr val="FFDE40"/>
      </a:accent1>
      <a:accent2>
        <a:srgbClr val="61CCF0"/>
      </a:accent2>
      <a:accent3>
        <a:srgbClr val="EE3D8A"/>
      </a:accent3>
      <a:accent4>
        <a:srgbClr val="922990"/>
      </a:accent4>
      <a:accent5>
        <a:srgbClr val="8DC642"/>
      </a:accent5>
      <a:accent6>
        <a:srgbClr val="58595B"/>
      </a:accent6>
      <a:hlink>
        <a:srgbClr val="0000FF"/>
      </a:hlink>
      <a:folHlink>
        <a:srgbClr val="800080"/>
      </a:folHlink>
    </a:clrScheme>
    <a:fontScheme name="2_自定义设计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  <a:cs typeface="Arial" pitchFamily="34" charset="0"/>
          </a:defRPr>
        </a:defPPr>
      </a:lstStyle>
    </a:lnDef>
  </a:objectDefaults>
  <a:extraClrSchemeLst>
    <a:extraClrScheme>
      <a:clrScheme name="2_自定义设计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正文">
  <a:themeElements>
    <a:clrScheme name="中兴品牌色彩体系">
      <a:dk1>
        <a:srgbClr val="008ED3"/>
      </a:dk1>
      <a:lt1>
        <a:srgbClr val="FFFFFF"/>
      </a:lt1>
      <a:dk2>
        <a:srgbClr val="0067B4"/>
      </a:dk2>
      <a:lt2>
        <a:srgbClr val="58595B"/>
      </a:lt2>
      <a:accent1>
        <a:srgbClr val="FFDE40"/>
      </a:accent1>
      <a:accent2>
        <a:srgbClr val="61CCF0"/>
      </a:accent2>
      <a:accent3>
        <a:srgbClr val="EE3D8A"/>
      </a:accent3>
      <a:accent4>
        <a:srgbClr val="922990"/>
      </a:accent4>
      <a:accent5>
        <a:srgbClr val="8DC642"/>
      </a:accent5>
      <a:accent6>
        <a:srgbClr val="58595B"/>
      </a:accent6>
      <a:hlink>
        <a:srgbClr val="0000FF"/>
      </a:hlink>
      <a:folHlink>
        <a:srgbClr val="800080"/>
      </a:folHlink>
    </a:clrScheme>
    <a:fontScheme name="3_自定义设计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  <a:cs typeface="Arial" pitchFamily="34" charset="0"/>
          </a:defRPr>
        </a:defPPr>
      </a:lstStyle>
    </a:lnDef>
  </a:objectDefaults>
  <a:extraClrSchemeLst>
    <a:extraClrScheme>
      <a:clrScheme name="3_自定义设计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封底">
  <a:themeElements>
    <a:clrScheme name="中兴品牌色彩体系">
      <a:dk1>
        <a:srgbClr val="008ED3"/>
      </a:dk1>
      <a:lt1>
        <a:srgbClr val="FFFFFF"/>
      </a:lt1>
      <a:dk2>
        <a:srgbClr val="0067B4"/>
      </a:dk2>
      <a:lt2>
        <a:srgbClr val="58595B"/>
      </a:lt2>
      <a:accent1>
        <a:srgbClr val="FFDE40"/>
      </a:accent1>
      <a:accent2>
        <a:srgbClr val="61CCF0"/>
      </a:accent2>
      <a:accent3>
        <a:srgbClr val="EE3D8A"/>
      </a:accent3>
      <a:accent4>
        <a:srgbClr val="922990"/>
      </a:accent4>
      <a:accent5>
        <a:srgbClr val="8DC642"/>
      </a:accent5>
      <a:accent6>
        <a:srgbClr val="58595B"/>
      </a:accent6>
      <a:hlink>
        <a:srgbClr val="0000FF"/>
      </a:hlink>
      <a:folHlink>
        <a:srgbClr val="800080"/>
      </a:folHlink>
    </a:clrScheme>
    <a:fontScheme name="6_自定义设计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  <a:cs typeface="Arial" pitchFamily="34" charset="0"/>
          </a:defRPr>
        </a:defPPr>
      </a:lstStyle>
    </a:lnDef>
  </a:objectDefaults>
  <a:extraClrSchemeLst>
    <a:extraClrScheme>
      <a:clrScheme name="6_自定义设计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7EDCC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ZTE-内部公开-16X9</Template>
  <TotalTime>2614</TotalTime>
  <Pages>0</Pages>
  <Words>8080</Words>
  <Characters>0</Characters>
  <Application>Microsoft Office PowerPoint</Application>
  <DocSecurity>0</DocSecurity>
  <PresentationFormat>全屏显示(16:9)</PresentationFormat>
  <Lines>0</Lines>
  <Paragraphs>952</Paragraphs>
  <Slides>105</Slides>
  <Notes>33</Notes>
  <HiddenSlides>0</HiddenSlides>
  <MMClips>0</MMClips>
  <ScaleCrop>false</ScaleCrop>
  <HeadingPairs>
    <vt:vector size="8" baseType="variant">
      <vt:variant>
        <vt:lpstr>主题</vt:lpstr>
      </vt:variant>
      <vt:variant>
        <vt:i4>4</vt:i4>
      </vt:variant>
      <vt:variant>
        <vt:lpstr>链接</vt:lpstr>
      </vt:variant>
      <vt:variant>
        <vt:i4>4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105</vt:i4>
      </vt:variant>
    </vt:vector>
  </HeadingPairs>
  <TitlesOfParts>
    <vt:vector size="115" baseType="lpstr">
      <vt:lpstr>ZTE-内部公开-16X9</vt:lpstr>
      <vt:lpstr>目录</vt:lpstr>
      <vt:lpstr>正文</vt:lpstr>
      <vt:lpstr>封底</vt:lpstr>
      <vt:lpstr>C:\Documents and Settings\10025091\桌面\新建 Microsoft Office Visio 绘图 (4).vsd\绘图\~页-1\圆形</vt:lpstr>
      <vt:lpstr>C:\Documents and Settings\10025091\桌面\新建 Microsoft Office Visio 绘图 (4).vsd\绘图\~页-1\圆形.136</vt:lpstr>
      <vt:lpstr>C:\Documents and Settings\10025091\桌面\新建 Microsoft Office Visio 绘图 (4).vsd\绘图\~页-1\圆形.143</vt:lpstr>
      <vt:lpstr>C:\Documents and Settings\10025091\桌面\新建 Microsoft Office Visio 绘图 (4).vsd\绘图\~页-1\圆形.144</vt:lpstr>
      <vt:lpstr>图片</vt:lpstr>
      <vt:lpstr>Visio</vt:lpstr>
      <vt:lpstr>幻灯片 1</vt:lpstr>
      <vt:lpstr>目录</vt:lpstr>
      <vt:lpstr>中兴通讯TECS项目（ OpenStack ）简介</vt:lpstr>
      <vt:lpstr>幻灯片 4</vt:lpstr>
      <vt:lpstr>幻灯片 5</vt:lpstr>
      <vt:lpstr>幻灯片 6</vt:lpstr>
      <vt:lpstr>OpenStack-----云操作系统</vt:lpstr>
      <vt:lpstr>幻灯片 8</vt:lpstr>
      <vt:lpstr>幻灯片 9</vt:lpstr>
      <vt:lpstr>幻灯片 10</vt:lpstr>
      <vt:lpstr>幻灯片 11</vt:lpstr>
      <vt:lpstr>OpenStack安装升级的需求</vt:lpstr>
      <vt:lpstr>OpenStack的部署场景和机制</vt:lpstr>
      <vt:lpstr>OpenStack的安装部署的步骤和手段</vt:lpstr>
      <vt:lpstr>OpenStack的控制节点双机</vt:lpstr>
      <vt:lpstr>OpenStack的控制节点升级</vt:lpstr>
      <vt:lpstr>OpenStack的计算节点升级</vt:lpstr>
      <vt:lpstr>目录</vt:lpstr>
      <vt:lpstr>TECS组件：Keystone</vt:lpstr>
      <vt:lpstr>Keystone中的基本概念</vt:lpstr>
      <vt:lpstr>Keystone逻辑架构 </vt:lpstr>
      <vt:lpstr>幻灯片 22</vt:lpstr>
      <vt:lpstr>目录</vt:lpstr>
      <vt:lpstr>计算虚拟化概述</vt:lpstr>
      <vt:lpstr>计算虚拟化技术分类</vt:lpstr>
      <vt:lpstr>虚拟化技术分类</vt:lpstr>
      <vt:lpstr>虚拟化的分层结构（KVM）</vt:lpstr>
      <vt:lpstr>NOVA基本概念----flavor</vt:lpstr>
      <vt:lpstr>region</vt:lpstr>
      <vt:lpstr>Availability zone （AZ）</vt:lpstr>
      <vt:lpstr>主机集合（hostAggregate）</vt:lpstr>
      <vt:lpstr>AZ使用举例</vt:lpstr>
      <vt:lpstr>Host aggregate的使用举例</vt:lpstr>
      <vt:lpstr>Cell多节点部署模型</vt:lpstr>
      <vt:lpstr>调度</vt:lpstr>
      <vt:lpstr>NOVA基本概念----配置文件nova.conf</vt:lpstr>
      <vt:lpstr>Nova基本概念----日志文件</vt:lpstr>
      <vt:lpstr>NOVA 逻辑架构</vt:lpstr>
      <vt:lpstr>物理架构</vt:lpstr>
      <vt:lpstr>虚拟机部署（创建）</vt:lpstr>
      <vt:lpstr>虚拟机热迁移</vt:lpstr>
      <vt:lpstr>虚拟机异地重生</vt:lpstr>
      <vt:lpstr>虚拟机自愈</vt:lpstr>
      <vt:lpstr>调整虚拟机资源----resize</vt:lpstr>
      <vt:lpstr>Ironic和其他组件的对应关系</vt:lpstr>
      <vt:lpstr>裸机部署流程</vt:lpstr>
      <vt:lpstr>裸机资源上报流程</vt:lpstr>
      <vt:lpstr>Nova进行虚拟机管理和裸机管理的区别</vt:lpstr>
      <vt:lpstr>目录</vt:lpstr>
      <vt:lpstr>幻灯片 50</vt:lpstr>
      <vt:lpstr>Cinder在TECS中的位置</vt:lpstr>
      <vt:lpstr>TECS中的两类存储</vt:lpstr>
      <vt:lpstr>Cinder是什么？</vt:lpstr>
      <vt:lpstr>Cinder管理的资源</vt:lpstr>
      <vt:lpstr>Cinder卷状态</vt:lpstr>
      <vt:lpstr>Cinder相关概念</vt:lpstr>
      <vt:lpstr>Cinder后端相关概念</vt:lpstr>
      <vt:lpstr>虚拟机眼中的Cinder及TECS</vt:lpstr>
      <vt:lpstr>幻灯片 59</vt:lpstr>
      <vt:lpstr>幻灯片 60</vt:lpstr>
      <vt:lpstr>幻灯片 61</vt:lpstr>
      <vt:lpstr>幻灯片 62</vt:lpstr>
      <vt:lpstr>幻灯片 63</vt:lpstr>
      <vt:lpstr>幻灯片 64</vt:lpstr>
      <vt:lpstr>幻灯片 65</vt:lpstr>
      <vt:lpstr>Cinder基本功能</vt:lpstr>
      <vt:lpstr>幻灯片 67</vt:lpstr>
      <vt:lpstr>幻灯片 68</vt:lpstr>
      <vt:lpstr>幻灯片 69</vt:lpstr>
      <vt:lpstr>幻灯片 70</vt:lpstr>
      <vt:lpstr>云盘挂载流程 之 磁阵</vt:lpstr>
      <vt:lpstr>幻灯片 72</vt:lpstr>
      <vt:lpstr>Glance架构</vt:lpstr>
      <vt:lpstr>幻灯片 74</vt:lpstr>
      <vt:lpstr>从镜像创建虚拟机</vt:lpstr>
      <vt:lpstr>幻灯片 76</vt:lpstr>
      <vt:lpstr>幻灯片 77</vt:lpstr>
      <vt:lpstr>幻灯片 78</vt:lpstr>
      <vt:lpstr>目录</vt:lpstr>
      <vt:lpstr>TECS组件：Neutron</vt:lpstr>
      <vt:lpstr>Neutron中的基本概念</vt:lpstr>
      <vt:lpstr>典型的网络部署</vt:lpstr>
      <vt:lpstr>典型的网络服务</vt:lpstr>
      <vt:lpstr>对SR-IOV网络虚拟化技术的支持</vt:lpstr>
      <vt:lpstr>基于SDN的VXLAN Overlay支持</vt:lpstr>
      <vt:lpstr>OVS+e1000场景虚拟机报文流向</vt:lpstr>
      <vt:lpstr>OVS+virtio场景虚拟机报文流向</vt:lpstr>
      <vt:lpstr>SR-IOV直通场景虚拟机报文流向</vt:lpstr>
      <vt:lpstr>SR-IOV+MACVTAP场景虚拟机报文流向</vt:lpstr>
      <vt:lpstr>幻灯片 90</vt:lpstr>
      <vt:lpstr>目录</vt:lpstr>
      <vt:lpstr>幻灯片 92</vt:lpstr>
      <vt:lpstr>幻灯片 93</vt:lpstr>
      <vt:lpstr>幻灯片 94</vt:lpstr>
      <vt:lpstr>幻灯片 95</vt:lpstr>
      <vt:lpstr>幻灯片 96</vt:lpstr>
      <vt:lpstr>幻灯片 97</vt:lpstr>
      <vt:lpstr>幻灯片 98</vt:lpstr>
      <vt:lpstr>幻灯片 99</vt:lpstr>
      <vt:lpstr>幻灯片 100</vt:lpstr>
      <vt:lpstr>幻灯片 101</vt:lpstr>
      <vt:lpstr>幻灯片 102</vt:lpstr>
      <vt:lpstr>幻灯片 103</vt:lpstr>
      <vt:lpstr>幻灯片 104</vt:lpstr>
      <vt:lpstr>幻灯片 105</vt:lpstr>
    </vt:vector>
  </TitlesOfParts>
  <LinksUpToDate>false</LinksUpToDate>
  <CharactersWithSpaces>0</CharactersWithSpaces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尹德升10035781</dc:creator>
  <cp:lastModifiedBy>Windows 用户</cp:lastModifiedBy>
  <cp:revision>153</cp:revision>
  <dcterms:created xsi:type="dcterms:W3CDTF">2015-07-31T08:20:59Z</dcterms:created>
  <dcterms:modified xsi:type="dcterms:W3CDTF">2016-06-14T02:25:40Z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2052-9.1.0.5041</vt:lpwstr>
  </property>
</Properties>
</file>